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256" r:id="rId2"/>
    <p:sldId id="315" r:id="rId3"/>
    <p:sldId id="316" r:id="rId4"/>
    <p:sldId id="317" r:id="rId5"/>
    <p:sldId id="320" r:id="rId6"/>
    <p:sldId id="318" r:id="rId7"/>
    <p:sldId id="319" r:id="rId8"/>
    <p:sldId id="362" r:id="rId9"/>
    <p:sldId id="323" r:id="rId10"/>
    <p:sldId id="321" r:id="rId11"/>
    <p:sldId id="324" r:id="rId12"/>
    <p:sldId id="322" r:id="rId13"/>
    <p:sldId id="363" r:id="rId14"/>
    <p:sldId id="325" r:id="rId15"/>
    <p:sldId id="334" r:id="rId16"/>
    <p:sldId id="284" r:id="rId17"/>
    <p:sldId id="373" r:id="rId18"/>
    <p:sldId id="294" r:id="rId19"/>
    <p:sldId id="374" r:id="rId20"/>
    <p:sldId id="332" r:id="rId21"/>
    <p:sldId id="333" r:id="rId22"/>
    <p:sldId id="293" r:id="rId23"/>
    <p:sldId id="298" r:id="rId24"/>
    <p:sldId id="312" r:id="rId25"/>
    <p:sldId id="336" r:id="rId26"/>
    <p:sldId id="335" r:id="rId27"/>
    <p:sldId id="364" r:id="rId28"/>
    <p:sldId id="337" r:id="rId29"/>
    <p:sldId id="338" r:id="rId30"/>
    <p:sldId id="339" r:id="rId31"/>
    <p:sldId id="340" r:id="rId32"/>
    <p:sldId id="291" r:id="rId33"/>
    <p:sldId id="341" r:id="rId34"/>
    <p:sldId id="372" r:id="rId35"/>
    <p:sldId id="376" r:id="rId36"/>
    <p:sldId id="299" r:id="rId37"/>
    <p:sldId id="292" r:id="rId38"/>
    <p:sldId id="295" r:id="rId39"/>
    <p:sldId id="342" r:id="rId40"/>
    <p:sldId id="365" r:id="rId41"/>
    <p:sldId id="290" r:id="rId42"/>
    <p:sldId id="378" r:id="rId43"/>
    <p:sldId id="377" r:id="rId44"/>
    <p:sldId id="311" r:id="rId45"/>
    <p:sldId id="343" r:id="rId46"/>
    <p:sldId id="344" r:id="rId47"/>
    <p:sldId id="310" r:id="rId48"/>
    <p:sldId id="289" r:id="rId49"/>
    <p:sldId id="346" r:id="rId50"/>
    <p:sldId id="379" r:id="rId51"/>
    <p:sldId id="283" r:id="rId52"/>
    <p:sldId id="306" r:id="rId53"/>
    <p:sldId id="347" r:id="rId54"/>
    <p:sldId id="349" r:id="rId55"/>
    <p:sldId id="350" r:id="rId56"/>
    <p:sldId id="300" r:id="rId57"/>
    <p:sldId id="366" r:id="rId58"/>
    <p:sldId id="375" r:id="rId59"/>
    <p:sldId id="367" r:id="rId60"/>
    <p:sldId id="368" r:id="rId61"/>
    <p:sldId id="351" r:id="rId62"/>
    <p:sldId id="352" r:id="rId63"/>
    <p:sldId id="353" r:id="rId64"/>
    <p:sldId id="282" r:id="rId65"/>
    <p:sldId id="381" r:id="rId66"/>
    <p:sldId id="382" r:id="rId67"/>
    <p:sldId id="369" r:id="rId68"/>
    <p:sldId id="297" r:id="rId69"/>
    <p:sldId id="307" r:id="rId70"/>
    <p:sldId id="383" r:id="rId71"/>
    <p:sldId id="388" r:id="rId72"/>
    <p:sldId id="354" r:id="rId73"/>
    <p:sldId id="356" r:id="rId74"/>
    <p:sldId id="357" r:id="rId75"/>
    <p:sldId id="358" r:id="rId76"/>
    <p:sldId id="355" r:id="rId77"/>
    <p:sldId id="296" r:id="rId78"/>
    <p:sldId id="302" r:id="rId79"/>
    <p:sldId id="389" r:id="rId80"/>
    <p:sldId id="359" r:id="rId81"/>
    <p:sldId id="360" r:id="rId82"/>
    <p:sldId id="370" r:id="rId83"/>
    <p:sldId id="371" r:id="rId84"/>
    <p:sldId id="384" r:id="rId85"/>
    <p:sldId id="386" r:id="rId86"/>
    <p:sldId id="390" r:id="rId87"/>
    <p:sldId id="385" r:id="rId88"/>
    <p:sldId id="361" r:id="rId89"/>
    <p:sldId id="387" r:id="rId90"/>
    <p:sldId id="328" r:id="rId91"/>
    <p:sldId id="391" r:id="rId92"/>
    <p:sldId id="258" r:id="rId93"/>
    <p:sldId id="273" r:id="rId94"/>
    <p:sldId id="308" r:id="rId95"/>
    <p:sldId id="259" r:id="rId96"/>
    <p:sldId id="260" r:id="rId97"/>
    <p:sldId id="266" r:id="rId98"/>
    <p:sldId id="267" r:id="rId99"/>
    <p:sldId id="272" r:id="rId100"/>
    <p:sldId id="274" r:id="rId101"/>
    <p:sldId id="268" r:id="rId102"/>
    <p:sldId id="277" r:id="rId103"/>
    <p:sldId id="287" r:id="rId104"/>
    <p:sldId id="313" r:id="rId105"/>
    <p:sldId id="314" r:id="rId106"/>
    <p:sldId id="276" r:id="rId10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436"/>
    <a:srgbClr val="C4EFD2"/>
    <a:srgbClr val="A5EFD5"/>
    <a:srgbClr val="C4F2FF"/>
    <a:srgbClr val="038EFD"/>
    <a:srgbClr val="058DFA"/>
    <a:srgbClr val="088DF7"/>
    <a:srgbClr val="81ECEC"/>
    <a:srgbClr val="6C5CE7"/>
    <a:srgbClr val="A29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/>
    <p:restoredTop sz="94093"/>
  </p:normalViewPr>
  <p:slideViewPr>
    <p:cSldViewPr>
      <p:cViewPr>
        <p:scale>
          <a:sx n="84" d="100"/>
          <a:sy n="84" d="100"/>
        </p:scale>
        <p:origin x="992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62" d="100"/>
          <a:sy n="162" d="100"/>
        </p:scale>
        <p:origin x="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172C-0342-2D42-A853-E633B87C8F5B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C64D-BDB2-1E4A-83F4-02C58A74858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96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45F7-E212-D648-BD51-20FE08541B5D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41176"/>
            <a:ext cx="5486400" cy="41148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44008"/>
            <a:ext cx="5486400" cy="417646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16C2-176C-CA4F-84D8-E3067BB280EF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61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85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3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97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04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53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6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3:23-25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ubg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(23)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Wszyscy bowiem zgrzeszyli i są pozbawieni chwały Boga;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zostają usprawiedliwieni darmo, z jego łaski, przez odkupienie, które jest w Jezusie Chrystusie.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Jego to Bóg ustanowił przebłaganiem przez wiarę w jego krew, aby okazać swoją sprawiedliwość przez odpuszczenie, w swojej cierpliwości, przedtem popełnionych grzechów.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891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479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324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11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w miejsce Chrystusa głosimy poselstwo jakby samego Boga, który przez nas kieruje do ludzi wezwanie.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miejsce Chrystusa błagamy: Pojednajcie się z Bogiem.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(21)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Tego, który nie poznał grzechu, za nas uczynił grzechem, abyśmy my w Nim stali się sprawiedliwością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80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37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474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928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52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79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82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330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49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572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516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1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059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424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35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78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05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38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247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365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2118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0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461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549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4309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505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8124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84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94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/32663_morfologia-czlowiek-duchowy</a:t>
            </a: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285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08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88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6387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04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12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290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9312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0515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601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899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/32704_morfologia-falszywi-bracia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569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567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33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7617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0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3624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44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Bardzo trudno światu znaleźć kryterium oddzielające Żydów Mesjańskich od Kościoła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5971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031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297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0652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/32669_komunikaty-od-czlowieka-duchowego</a:t>
            </a:r>
          </a:p>
          <a:p>
            <a:pPr marL="0" indent="0">
              <a:buFont typeface="Arial" charset="0"/>
              <a:buNone/>
            </a:pPr>
            <a:endParaRPr lang="pl-PL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ust chrześcijanina to powinny wychodzić w zasadzie takie 3 komunikaty: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#1. do świata: opamiętajcie się i wierzcie w ewangelię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#2. do 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nowonawróconych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(niemowlaków) niezafałszowane mleko Słowa Bożego aby wzrastali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#3. do wierzących słowa zachęty do dobrych uczynków i miłości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może czasem jeszcze do niektórych braci potrzebne jest napomnienie, ale nasza normalność to komunikaty od 1 do 3</a:t>
            </a:r>
          </a:p>
          <a:p>
            <a:pPr marL="0" indent="0">
              <a:buFont typeface="Arial" charset="0"/>
              <a:buNone/>
            </a:pP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31807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601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181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2497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104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090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0235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2056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2970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9095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744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9954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359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Chrześcijanie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Pojęcie to nie jest wewnętrznym pojęciem chrześcijan. To ludzie na świecie 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nazwali uczniów chrześcijanami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i jakoś tak się przyjęło. Z zewnątrz kryteria oceny kto jest a kto nie jest są różne, np. obecnie jedni uważają, że chrześcijanie to tacy, co wierzą w Chrystusa (cokolwiek to znaczy), inni, że to tacy co są ochrzczeni (jakkolwiek - bo tu też dużo różnych pojęć), albo wyznawcy Boga, wierzący w Trójce Świętą. A może jeszcze inna definicja, bo może chrześcijanie to tacy co należą do chrześcijańskiego kościoła, wyznania,..... no właśnie. Kto to są chrześcijanie?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Wersety opisujące chrześcijan w Nowym Testamencie są trzy! Tylko (albo aż) trzy:</a:t>
            </a: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11:25-30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Barnaba udał się również [ z Antiochii ] do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Tarsu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poszukiwaniu Saula. Znalazł go tam, sprowadził, i przez cały rok przebywali razem w kościele. W tym czasie objęli nauczaniem znaczną liczbę osób.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 Antiochii po raz pierwszy nazwano uczniów chrześcijanami (S5546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χριστι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νους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christianous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26: 27n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Królu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Agryppo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czy wierzysz Prorokom? Wiem, że wierzysz. 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to do Pawła: Zaraz mnie przekonasz, bym został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chrześcijaninem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 4:14-16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Uważajcie się za szczęśliwych, gdy was znieważają ze względu na imię Chrystusa, (...) Jeśli natomiast ktoś cierpi jako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niech przestanie się wstydzić! Niech raczej tym imieniem przynosi chwałę Bogu.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Wnioski</a:t>
            </a:r>
          </a:p>
          <a:p>
            <a:pPr lvl="0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ktoś tak w Antiochii nazwał uczniów, król Agrypa tak określił Pawła i jego ekipę, nawet Piotr pisząc o cierpieniu pisze 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"jako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chrześcijanin"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etymologia słowa chrześcijanin bierze się od "wyznawca Chrystusa". Tylko w języku polskim jakoś dziwnie się to łączy z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chrztem.</a:t>
            </a:r>
            <a:r>
              <a:rPr lang="pl-PL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uczniowie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siebie zwracali się raczej "bracia", "uczniowie".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869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5100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32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389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0113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326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0968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90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4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6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97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8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6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6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6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CCD-F55A-4BBE-ACE6-34D0721E9C97}" type="datetimeFigureOut">
              <a:rPr lang="pl-PL" smtClean="0"/>
              <a:t>24.07.2018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jp.pwn.pl/sjp/morfologia;2568466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Relationship Id="rId5" Type="http://schemas.openxmlformats.org/officeDocument/2006/relationships/hyperlink" Target="https://www.blueletterbible.org/search/search.cfm?Criteria=S4559&amp;t=TR#s=s_primary_0_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lueletterbible.org/search/search.cfm?Criteria=S5591&amp;t=TR#s=s_primary_0_1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ojtek.pp.org.pl/32663_morfologia-czlowiek-duchowy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ojtek.pp.org.pl/32668_morfologia-czlowiek-cielesny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Morfologia </a:t>
            </a:r>
            <a:r>
              <a:rPr lang="pl-PL" dirty="0" smtClean="0"/>
              <a:t>chrześcijaństwa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przestrzeni 2D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84164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2000" dirty="0" smtClean="0"/>
              <a:t>24 lipca 2018</a:t>
            </a:r>
            <a:br>
              <a:rPr lang="pl-PL" sz="2000" dirty="0" smtClean="0"/>
            </a:br>
            <a:r>
              <a:rPr lang="pl-PL" sz="2000" dirty="0" smtClean="0"/>
              <a:t>spotkanie KFC, Katowice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W34</a:t>
            </a:r>
            <a:r>
              <a:rPr lang="pl-PL" sz="2000" dirty="0"/>
              <a:t>, </a:t>
            </a:r>
            <a:r>
              <a:rPr lang="pl-PL" sz="2000" dirty="0" err="1" smtClean="0"/>
              <a:t>wojtek@pp.org.pl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0608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</a:t>
            </a:r>
            <a:r>
              <a:rPr lang="pl-PL" sz="3600" dirty="0" smtClean="0"/>
              <a:t>: analiza i podział</a:t>
            </a:r>
            <a:br>
              <a:rPr lang="pl-PL" sz="3600" dirty="0" smtClean="0"/>
            </a:br>
            <a:r>
              <a:rPr lang="pl-PL" sz="3600" dirty="0" smtClean="0"/>
              <a:t>wszystkiego w </a:t>
            </a:r>
            <a:r>
              <a:rPr lang="pl-PL" sz="3600" dirty="0" smtClean="0"/>
              <a:t>dwóch </a:t>
            </a:r>
            <a:r>
              <a:rPr lang="pl-PL" sz="3600" dirty="0" smtClean="0"/>
              <a:t>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290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2" name="Prostokąt zaokrąglony 9"/>
          <p:cNvSpPr/>
          <p:nvPr/>
        </p:nvSpPr>
        <p:spPr>
          <a:xfrm>
            <a:off x="1212854" y="4694017"/>
            <a:ext cx="2449063" cy="816212"/>
          </a:xfrm>
          <a:prstGeom prst="round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Rzymscy katolicy</a:t>
            </a:r>
          </a:p>
        </p:txBody>
      </p:sp>
    </p:spTree>
    <p:extLst>
      <p:ext uri="{BB962C8B-B14F-4D97-AF65-F5344CB8AC3E}">
        <p14:creationId xmlns:p14="http://schemas.microsoft.com/office/powerpoint/2010/main" val="5962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solidFill>
            <a:srgbClr val="065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Elipsa 16"/>
          <p:cNvSpPr/>
          <p:nvPr/>
        </p:nvSpPr>
        <p:spPr>
          <a:xfrm>
            <a:off x="5192432" y="2535587"/>
            <a:ext cx="891736" cy="1829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Człowiek duchowy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5378691" y="5612020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Cieleśni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36055" y="4986564"/>
            <a:ext cx="907721" cy="43001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849710" y="5572624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Fałszywi</a:t>
            </a:r>
            <a:br>
              <a:rPr lang="pl-PL" dirty="0"/>
            </a:br>
            <a:r>
              <a:rPr lang="pl-PL" dirty="0"/>
              <a:t>bracia</a:t>
            </a:r>
          </a:p>
        </p:txBody>
      </p:sp>
      <p:sp>
        <p:nvSpPr>
          <p:cNvPr id="19" name="Strzałka w prawo 18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prawo 22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4211309" y="2276872"/>
            <a:ext cx="2447011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4363709" y="2780928"/>
            <a:ext cx="2447011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4516109" y="3284984"/>
            <a:ext cx="2447011" cy="792088"/>
          </a:xfrm>
          <a:prstGeom prst="curvedConnector3">
            <a:avLst>
              <a:gd name="adj1" fmla="val 64947"/>
            </a:avLst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5"/>
          <p:cNvSpPr/>
          <p:nvPr/>
        </p:nvSpPr>
        <p:spPr>
          <a:xfrm rot="18978660">
            <a:off x="3489599" y="2673121"/>
            <a:ext cx="1543684" cy="3207433"/>
          </a:xfrm>
          <a:custGeom>
            <a:avLst/>
            <a:gdLst>
              <a:gd name="connsiteX0" fmla="*/ 633046 w 917692"/>
              <a:gd name="connsiteY0" fmla="*/ 0 h 3207433"/>
              <a:gd name="connsiteX1" fmla="*/ 886264 w 917692"/>
              <a:gd name="connsiteY1" fmla="*/ 1561513 h 3207433"/>
              <a:gd name="connsiteX2" fmla="*/ 0 w 91769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282" h="3207433">
                <a:moveTo>
                  <a:pt x="633046" y="0"/>
                </a:moveTo>
                <a:cubicBezTo>
                  <a:pt x="812409" y="513470"/>
                  <a:pt x="1103348" y="2053882"/>
                  <a:pt x="997840" y="2588454"/>
                </a:cubicBezTo>
                <a:cubicBezTo>
                  <a:pt x="892332" y="3123026"/>
                  <a:pt x="477827" y="2009335"/>
                  <a:pt x="0" y="3207433"/>
                </a:cubicBezTo>
              </a:path>
            </a:pathLst>
          </a:cu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zaokrąglony 10"/>
          <p:cNvSpPr/>
          <p:nvPr/>
        </p:nvSpPr>
        <p:spPr>
          <a:xfrm>
            <a:off x="360000" y="1828517"/>
            <a:ext cx="4028513" cy="4696827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1828517"/>
            <a:ext cx="4002796" cy="4680726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13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10"/>
          <p:cNvSpPr/>
          <p:nvPr/>
        </p:nvSpPr>
        <p:spPr>
          <a:xfrm>
            <a:off x="467544" y="4358156"/>
            <a:ext cx="8219256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4" name="Prostokąt zaokrąglony 10"/>
          <p:cNvSpPr/>
          <p:nvPr/>
        </p:nvSpPr>
        <p:spPr>
          <a:xfrm>
            <a:off x="6973130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5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" name="Strzałka kolista 4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0" name="Strzałka w prawo 3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5501449" y="2758355"/>
            <a:ext cx="1518823" cy="1648434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51" name="Łącznik zakrzywiony 50"/>
          <p:cNvCxnSpPr>
            <a:stCxn id="34" idx="0"/>
          </p:cNvCxnSpPr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zakrzywiony 61"/>
          <p:cNvCxnSpPr>
            <a:stCxn id="34" idx="2"/>
          </p:cNvCxnSpPr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trzałka w prawo 30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zaokrąglony 10"/>
          <p:cNvSpPr/>
          <p:nvPr/>
        </p:nvSpPr>
        <p:spPr>
          <a:xfrm>
            <a:off x="7381364" y="5863780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8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3" name="Strzałka w prawo 4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1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Poprawiona wersja Bartka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21" name="Łącznik zakrzywiony 20"/>
          <p:cNvCxnSpPr/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zakrzywiony 21"/>
          <p:cNvCxnSpPr/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78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WSZYSTKIE OBIEKTY !!!!!!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Łuk 3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Łuk 35"/>
          <p:cNvSpPr/>
          <p:nvPr/>
        </p:nvSpPr>
        <p:spPr>
          <a:xfrm flipV="1">
            <a:off x="3308189" y="4406893"/>
            <a:ext cx="4668422" cy="1503784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4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b="1" dirty="0">
                <a:solidFill>
                  <a:srgbClr val="FF0000"/>
                </a:solidFill>
              </a:rPr>
              <a:t>…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Łącznik zakrzywiony 36"/>
          <p:cNvCxnSpPr/>
          <p:nvPr/>
        </p:nvCxnSpPr>
        <p:spPr>
          <a:xfrm flipV="1">
            <a:off x="2398580" y="4930461"/>
            <a:ext cx="2571012" cy="453757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trzałka zakrzywiona w dół 39"/>
          <p:cNvSpPr/>
          <p:nvPr/>
        </p:nvSpPr>
        <p:spPr>
          <a:xfrm>
            <a:off x="5652120" y="1340768"/>
            <a:ext cx="1872208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rążkowana strzałka w prawo 40"/>
          <p:cNvSpPr/>
          <p:nvPr/>
        </p:nvSpPr>
        <p:spPr>
          <a:xfrm>
            <a:off x="3779912" y="476672"/>
            <a:ext cx="276840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Strzałka zawracania 41"/>
          <p:cNvSpPr/>
          <p:nvPr/>
        </p:nvSpPr>
        <p:spPr>
          <a:xfrm>
            <a:off x="3203848" y="1684238"/>
            <a:ext cx="2022622" cy="1842977"/>
          </a:xfrm>
          <a:prstGeom prst="uturnArrow">
            <a:avLst>
              <a:gd name="adj1" fmla="val 12261"/>
              <a:gd name="adj2" fmla="val 25000"/>
              <a:gd name="adj3" fmla="val 46455"/>
              <a:gd name="adj4" fmla="val 39817"/>
              <a:gd name="adj5" fmla="val 90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Paleta barw używa </a:t>
            </a:r>
            <a:r>
              <a:rPr lang="pl-PL" smtClean="0"/>
              <a:t>w prezentacji</a:t>
            </a:r>
            <a:br>
              <a:rPr lang="pl-PL" smtClean="0"/>
            </a:br>
            <a:r>
              <a:rPr lang="pl-PL" dirty="0" err="1" smtClean="0"/>
              <a:t>https</a:t>
            </a:r>
            <a:r>
              <a:rPr lang="pl-PL" dirty="0"/>
              <a:t>://</a:t>
            </a:r>
            <a:r>
              <a:rPr lang="pl-PL" dirty="0" err="1"/>
              <a:t>flatuicolors.com</a:t>
            </a:r>
            <a:r>
              <a:rPr lang="pl-PL" dirty="0"/>
              <a:t>/</a:t>
            </a:r>
            <a:r>
              <a:rPr lang="pl-PL" dirty="0" err="1"/>
              <a:t>palette</a:t>
            </a:r>
            <a:r>
              <a:rPr lang="pl-PL" dirty="0"/>
              <a:t>/</a:t>
            </a:r>
            <a:r>
              <a:rPr lang="pl-PL" dirty="0" err="1"/>
              <a:t>us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1948599"/>
            <a:ext cx="7092280" cy="45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mtClean="0"/>
              <a:t>Kryterium światowe</a:t>
            </a:r>
            <a:endParaRPr lang="pl-PL"/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440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  <p:sp>
        <p:nvSpPr>
          <p:cNvPr id="7" name="Strzałka w lewo i prawo 6"/>
          <p:cNvSpPr/>
          <p:nvPr/>
        </p:nvSpPr>
        <p:spPr>
          <a:xfrm>
            <a:off x="2884761" y="4919870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4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</a:t>
            </a:r>
            <a:r>
              <a:rPr lang="pl-PL" sz="3600" dirty="0" smtClean="0"/>
              <a:t>: analiza i podział </a:t>
            </a:r>
            <a:br>
              <a:rPr lang="pl-PL" sz="3600" dirty="0" smtClean="0"/>
            </a:br>
            <a:r>
              <a:rPr lang="pl-PL" sz="3600" dirty="0" smtClean="0"/>
              <a:t>wszystkiego w </a:t>
            </a:r>
            <a:r>
              <a:rPr lang="pl-PL" sz="3600" dirty="0" smtClean="0"/>
              <a:t>dwóch </a:t>
            </a:r>
            <a:r>
              <a:rPr lang="pl-PL" sz="3600" dirty="0" smtClean="0"/>
              <a:t>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3" name="Strzałka w lewo i prawo 12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4" name="Strzałka w lewo i prawo 13"/>
          <p:cNvSpPr/>
          <p:nvPr/>
        </p:nvSpPr>
        <p:spPr>
          <a:xfrm>
            <a:off x="2884761" y="537321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502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smtClean="0"/>
              <a:t/>
            </a:r>
            <a:br>
              <a:rPr lang="pl-PL" b="1" smtClean="0"/>
            </a:br>
            <a:r>
              <a:rPr lang="pl-PL" b="1" smtClean="0"/>
              <a:t>Wikipedia</a:t>
            </a:r>
            <a:r>
              <a:rPr lang="pl-PL" b="1" dirty="0" smtClean="0"/>
              <a:t>:</a:t>
            </a:r>
          </a:p>
          <a:p>
            <a:pPr marL="0" indent="0">
              <a:buNone/>
            </a:pPr>
            <a:r>
              <a:rPr lang="pl-PL" dirty="0"/>
              <a:t>Morfologia (gr. </a:t>
            </a:r>
            <a:r>
              <a:rPr lang="pl-PL" i="1" dirty="0" err="1"/>
              <a:t>μορφή</a:t>
            </a:r>
            <a:r>
              <a:rPr lang="pl-PL" i="1" dirty="0"/>
              <a:t> </a:t>
            </a:r>
            <a:r>
              <a:rPr lang="pl-PL" i="1" dirty="0" err="1"/>
              <a:t>morphḗ</a:t>
            </a:r>
            <a:r>
              <a:rPr lang="pl-PL" i="1" dirty="0"/>
              <a:t> </a:t>
            </a:r>
            <a:r>
              <a:rPr lang="pl-PL" dirty="0"/>
              <a:t>– "kształt", </a:t>
            </a:r>
            <a:r>
              <a:rPr lang="pl-PL" i="1" dirty="0" err="1"/>
              <a:t>λόγος</a:t>
            </a:r>
            <a:r>
              <a:rPr lang="pl-PL" i="1" dirty="0"/>
              <a:t> </a:t>
            </a:r>
            <a:r>
              <a:rPr lang="pl-PL" i="1" dirty="0" err="1"/>
              <a:t>lógos</a:t>
            </a:r>
            <a:r>
              <a:rPr lang="pl-PL" i="1" dirty="0"/>
              <a:t> </a:t>
            </a:r>
            <a:r>
              <a:rPr lang="pl-PL" dirty="0"/>
              <a:t>– "nauka") – „nauka o formach</a:t>
            </a:r>
            <a:r>
              <a:rPr lang="pl-PL" dirty="0" smtClean="0"/>
              <a:t>”; </a:t>
            </a:r>
            <a:r>
              <a:rPr lang="pl-PL" dirty="0"/>
              <a:t>„morfologiczny” – związany z „morfologią”; dotyczący postaci i </a:t>
            </a:r>
            <a:r>
              <a:rPr lang="pl-PL" dirty="0" smtClean="0"/>
              <a:t>budowy.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Słownik PWN:</a:t>
            </a:r>
            <a:endParaRPr lang="pl-PL" b="1" dirty="0"/>
          </a:p>
          <a:p>
            <a:pPr marL="0" indent="0">
              <a:buNone/>
            </a:pPr>
            <a:r>
              <a:rPr lang="pl-PL" b="1" dirty="0" smtClean="0">
                <a:hlinkClick r:id="rId2" tooltip="morfologia"/>
              </a:rPr>
              <a:t>Morfologia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 «nauka o budowie organizmów zwierzęcych i roślinnych»</a:t>
            </a:r>
          </a:p>
          <a:p>
            <a:pPr marL="0" indent="0">
              <a:buNone/>
            </a:pPr>
            <a:r>
              <a:rPr lang="pl-PL" dirty="0"/>
              <a:t>2. «ukształtowanie powierzchni Ziemi»</a:t>
            </a:r>
          </a:p>
          <a:p>
            <a:pPr marL="0" indent="0">
              <a:buNone/>
            </a:pPr>
            <a:r>
              <a:rPr lang="pl-PL" dirty="0"/>
              <a:t>3. «dział gramatyki zajmujący się budową wyrazów»</a:t>
            </a:r>
          </a:p>
          <a:p>
            <a:pPr marL="0" indent="0">
              <a:buNone/>
            </a:pPr>
            <a:r>
              <a:rPr lang="pl-PL" dirty="0"/>
              <a:t>4. «badanie krwi, w którym określana jest zawartość poszczególnych typów komórek krwi; też: wynik takiego </a:t>
            </a:r>
            <a:r>
              <a:rPr lang="pl-PL" dirty="0" smtClean="0"/>
              <a:t>badania»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3976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Kościół </a:t>
            </a:r>
            <a:br>
              <a:rPr lang="pl-PL" dirty="0" smtClean="0"/>
            </a:br>
            <a:r>
              <a:rPr lang="pl-PL" dirty="0" smtClean="0"/>
              <a:t>		i jego służba </a:t>
            </a:r>
            <a:r>
              <a:rPr lang="pl-PL" dirty="0" smtClean="0"/>
              <a:t>jednania</a:t>
            </a:r>
            <a:endParaRPr lang="pl-PL" dirty="0"/>
          </a:p>
        </p:txBody>
      </p:sp>
      <p:sp>
        <p:nvSpPr>
          <p:cNvPr id="2" name="PoleTekstowe 1"/>
          <p:cNvSpPr txBox="1"/>
          <p:nvPr/>
        </p:nvSpPr>
        <p:spPr>
          <a:xfrm>
            <a:off x="5076056" y="465313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A </a:t>
            </a:r>
            <a:r>
              <a:rPr lang="pl-PL" i="1" dirty="0">
                <a:solidFill>
                  <a:srgbClr val="002060"/>
                </a:solidFill>
              </a:rPr>
              <a:t>wszystko to jest z </a:t>
            </a:r>
            <a:r>
              <a:rPr lang="pl-PL" i="1" dirty="0" smtClean="0">
                <a:solidFill>
                  <a:srgbClr val="002060"/>
                </a:solidFill>
              </a:rPr>
              <a:t>Boga,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który pojednał nas z sobą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i </a:t>
            </a:r>
            <a:r>
              <a:rPr lang="pl-PL" i="1" dirty="0">
                <a:solidFill>
                  <a:srgbClr val="002060"/>
                </a:solidFill>
              </a:rPr>
              <a:t>zlecił nam posługę </a:t>
            </a:r>
            <a:r>
              <a:rPr lang="pl-PL" i="1" dirty="0" smtClean="0">
                <a:solidFill>
                  <a:srgbClr val="002060"/>
                </a:solidFill>
              </a:rPr>
              <a:t>jednania</a:t>
            </a:r>
            <a:r>
              <a:rPr lang="pl-PL" i="1" dirty="0">
                <a:solidFill>
                  <a:srgbClr val="002060"/>
                </a:solidFill>
              </a:rPr>
              <a:t>.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2Kor 5:18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Na początku </a:t>
            </a:r>
            <a:r>
              <a:rPr lang="mr-IN" dirty="0" smtClean="0"/>
              <a:t>…</a:t>
            </a:r>
            <a:r>
              <a:rPr lang="pl-PL" dirty="0" smtClean="0"/>
              <a:t> (Gen 1:1</a:t>
            </a:r>
            <a:r>
              <a:rPr lang="pl-PL" dirty="0">
                <a:sym typeface="Wingdings"/>
              </a:rPr>
              <a:t>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DOBRE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4571309" y="530120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Bóg widział wszystko, co uczynił, a 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było to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bardzo 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. I nastał wieczór i poranek, dzień szósty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82876" y="2420888"/>
            <a:ext cx="410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Na początku Bóg stworzył niebo </a:t>
            </a:r>
            <a:r>
              <a:rPr lang="pl-PL" i="1" smtClean="0">
                <a:solidFill>
                  <a:schemeClr val="accent1">
                    <a:lumMod val="50000"/>
                  </a:schemeClr>
                </a:solidFill>
              </a:rPr>
              <a:t>i ziemię.</a:t>
            </a:r>
            <a:endParaRPr lang="pl-PL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626674" y="3861048"/>
            <a:ext cx="511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było </a:t>
            </a:r>
            <a:r>
              <a:rPr lang="pl-PL" b="1" i="1" u="sng" dirty="0" smtClean="0">
                <a:solidFill>
                  <a:schemeClr val="accent1">
                    <a:lumMod val="50000"/>
                  </a:schemeClr>
                </a:solidFill>
              </a:rPr>
              <a:t>dobre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1:4, 10, 12, 18, 21, 25, 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Problem z grzechem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4716016" y="3284984"/>
            <a:ext cx="406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baseline="30000" dirty="0" smtClean="0">
                <a:solidFill>
                  <a:schemeClr val="bg1"/>
                </a:solidFill>
              </a:rPr>
              <a:t>(</a:t>
            </a:r>
            <a:r>
              <a:rPr lang="pl-PL" i="1" baseline="30000" dirty="0">
                <a:solidFill>
                  <a:schemeClr val="bg1"/>
                </a:solidFill>
              </a:rPr>
              <a:t>23)</a:t>
            </a:r>
            <a:r>
              <a:rPr lang="pl-PL" i="1" dirty="0">
                <a:solidFill>
                  <a:schemeClr val="bg1"/>
                </a:solidFill>
              </a:rPr>
              <a:t> Wszyscy bowiem zgrzeszyli i są pozbawieni chwały Boga; </a:t>
            </a:r>
            <a:r>
              <a:rPr lang="pl-PL" i="1" baseline="30000" dirty="0"/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24)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A zostają usprawiedliwieni darmo, z jego łaski, przez odkupienie, które jest w Jezusie Chrystusie.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(25)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Jego to Bóg ustanowił przebłaganiem przez wiarę w jego krew, aby okazać swoją sprawiedliwość przez odpuszczenie, w swojej cierpliwości, przedtem popełnionych grzechów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3:24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Metahistoria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7480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Inspiracja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5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rgbClr val="2D3436"/>
                </a:solidFill>
              </a:rPr>
              <a:t>…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ODKUPIONE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smtClean="0">
                <a:solidFill>
                  <a:srgbClr val="2D3436"/>
                </a:solidFill>
              </a:rPr>
              <a:t>w </a:t>
            </a:r>
            <a:r>
              <a:rPr lang="pl-PL" sz="2800" dirty="0" err="1" smtClean="0">
                <a:solidFill>
                  <a:srgbClr val="2D3436"/>
                </a:solidFill>
              </a:rPr>
              <a:t>grz</a:t>
            </a:r>
            <a:r>
              <a:rPr lang="mr-IN" sz="2800" dirty="0" smtClean="0">
                <a:solidFill>
                  <a:srgbClr val="2D3436"/>
                </a:solidFill>
              </a:rPr>
              <a:t>…</a:t>
            </a:r>
            <a:endParaRPr lang="pl-PL" sz="2800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solidFill>
                  <a:srgbClr val="2D3436"/>
                </a:solidFill>
              </a:rPr>
              <a:t>zbunt</a:t>
            </a:r>
            <a:r>
              <a:rPr lang="mr-IN" sz="2800" dirty="0" smtClean="0">
                <a:solidFill>
                  <a:srgbClr val="2D3436"/>
                </a:solidFill>
              </a:rPr>
              <a:t>…</a:t>
            </a:r>
            <a:r>
              <a:rPr lang="pl-PL" sz="2800" dirty="0" smtClean="0">
                <a:solidFill>
                  <a:srgbClr val="2D3436"/>
                </a:solidFill>
              </a:rPr>
              <a:t>.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ODKUPIONE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solidFill>
                  <a:schemeClr val="tx1"/>
                </a:solidFill>
              </a:rPr>
              <a:t>Zba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solidFill>
                  <a:schemeClr val="tx1"/>
                </a:solidFill>
              </a:rPr>
              <a:t>Zap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dirty="0" smtClean="0">
                <a:solidFill>
                  <a:schemeClr val="tx1"/>
                </a:solidFill>
              </a:rPr>
              <a:t>Odro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dirty="0" smtClean="0">
                <a:solidFill>
                  <a:schemeClr val="tx1"/>
                </a:solidFill>
              </a:rPr>
              <a:t>Wykup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 smtClean="0">
                <a:solidFill>
                  <a:schemeClr val="tx1"/>
                </a:solidFill>
              </a:rPr>
              <a:t>od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r>
              <a:rPr lang="pl-PL" sz="2800" dirty="0" smtClean="0">
                <a:solidFill>
                  <a:schemeClr val="tx1"/>
                </a:solidFill>
              </a:rPr>
              <a:t>.</a:t>
            </a:r>
            <a:r>
              <a:rPr lang="pl-PL" sz="2800" dirty="0" err="1" smtClean="0">
                <a:solidFill>
                  <a:schemeClr val="tx1"/>
                </a:solidFill>
              </a:rPr>
              <a:t>ne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Proces pojednania z Bogiem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540429" y="5192032"/>
            <a:ext cx="835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5:17-21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(17)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Tak więc kto jest w Chrystusie, nowym jest stworzeniem. Stare przeminęło — i nastało nowe!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b="1" i="1" u="sng" baseline="30000" dirty="0">
                <a:solidFill>
                  <a:schemeClr val="accent6">
                    <a:lumMod val="50000"/>
                  </a:schemeClr>
                </a:solidFill>
              </a:rPr>
              <a:t>18)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A wszystko to jest z Boga, który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(1) nas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pojednał ze sobą przez Chrystusa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(2) zlecił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(19)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to znaczy, że Bóg w Chrystusie świat ze sobą jedna, nie poczytując ludziom ich upadków, i nam powierzył słowo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trzałka w prawo 9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06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kościoła:</a:t>
            </a:r>
            <a:br>
              <a:rPr lang="pl-PL" dirty="0"/>
            </a:br>
            <a:r>
              <a:rPr lang="pl-PL" dirty="0"/>
              <a:t>wezwanie do pojednania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Łuk 3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uk 1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23528" y="5192032"/>
            <a:ext cx="8604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5:18b-21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mr-IN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pojednał nas (</a:t>
            </a:r>
            <a:r>
              <a:rPr lang="mr-IN" b="1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) i zlecił  nam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posługę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, (</a:t>
            </a:r>
            <a:r>
              <a:rPr lang="mr-IN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20)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Dlatego w miejsce Chrystusa głosimy poselstwo jakby samego Boga, który przez nas kieruje do ludzi wezwanie.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W miejsce Chrystusa błagamy: Pojednajcie się z Bogiem.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(21)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On Tego, który nie poznał grzechu, za nas uczynił grzechem, abyśmy my w Nim stali się sprawiedliwością Boga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Strzałka w prawo 18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99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80263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Wielkie Posłannictwo!</a:t>
            </a:r>
            <a:br>
              <a:rPr lang="pl-PL" dirty="0" smtClean="0"/>
            </a:br>
            <a:r>
              <a:rPr lang="pl-PL" dirty="0" smtClean="0"/>
              <a:t>	Czynienie uczniów </a:t>
            </a:r>
            <a:br>
              <a:rPr lang="pl-PL" dirty="0" smtClean="0"/>
            </a:br>
            <a:r>
              <a:rPr lang="pl-PL" dirty="0" smtClean="0"/>
              <a:t>			jako metoda Mistrza.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139952" y="4566027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Jezus powiedział: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Idąc więc, uczyńcie uczniami wszystkie narody, chrzcząc je w imię Ojca i Syna, i Ducha Świętego, ucząc ich przestrzegać wszystkiego, co wam przykazałem.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(Mt 28:19)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Wielkie Posłannictwo </a:t>
            </a:r>
            <a:r>
              <a:rPr lang="mr-IN" dirty="0" smtClean="0"/>
              <a:t>–</a:t>
            </a:r>
            <a:r>
              <a:rPr lang="pl-PL" dirty="0" smtClean="0"/>
              <a:t> Mt 28:18-20 </a:t>
            </a:r>
            <a:r>
              <a:rPr lang="pl-PL" dirty="0" err="1" smtClean="0"/>
              <a:t>pt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412776"/>
            <a:ext cx="4611530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5580112" y="1340767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 nie rozróżnia się pomiędzy czasownikiem, pełniącym tu funkcje orzeczenia a imiesłowami, które mówią co i jak mamy robić.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Czasownik: </a:t>
            </a:r>
            <a:r>
              <a:rPr lang="pl-PL" b="1" dirty="0"/>
              <a:t>uczyńcie</a:t>
            </a:r>
            <a:r>
              <a:rPr lang="pl-PL" dirty="0"/>
              <a:t> uczniami - i już wiemy, co mamy </a:t>
            </a:r>
            <a:r>
              <a:rPr lang="pl-PL" dirty="0" smtClean="0"/>
              <a:t>robić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Imiesłowy </a:t>
            </a:r>
            <a:r>
              <a:rPr lang="pl-PL" dirty="0"/>
              <a:t>abyśmy wiedzieli jak się to </a:t>
            </a:r>
            <a:r>
              <a:rPr lang="pl-PL" dirty="0" smtClean="0"/>
              <a:t>robi: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dirty="0" smtClean="0"/>
              <a:t>Idąc</a:t>
            </a:r>
            <a:r>
              <a:rPr lang="pl-PL" dirty="0"/>
              <a:t> </a:t>
            </a:r>
            <a:r>
              <a:rPr lang="pl-PL" dirty="0" smtClean="0"/>
              <a:t>więc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dirty="0" smtClean="0"/>
              <a:t>chrzcząc</a:t>
            </a:r>
            <a:r>
              <a:rPr lang="pl-PL" dirty="0"/>
              <a:t> </a:t>
            </a:r>
            <a:r>
              <a:rPr lang="pl-PL" dirty="0" smtClean="0"/>
              <a:t>je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dirty="0" smtClean="0"/>
              <a:t>ucząc</a:t>
            </a:r>
            <a:r>
              <a:rPr lang="pl-PL" dirty="0"/>
              <a:t> ich </a:t>
            </a:r>
            <a:r>
              <a:rPr lang="pl-PL" dirty="0" smtClean="0"/>
              <a:t>przestrzegać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Jeszcze </a:t>
            </a:r>
            <a:r>
              <a:rPr lang="pl-PL" dirty="0"/>
              <a:t>raz - czynienie uczniów jest najważniejsze, bo to jest poleceniem.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7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Zadanie uczynić uczniów </a:t>
            </a:r>
            <a:br>
              <a:rPr lang="pl-PL" dirty="0" smtClean="0"/>
            </a:br>
            <a:r>
              <a:rPr lang="pl-PL" dirty="0" smtClean="0"/>
              <a:t>		spośród wszystkich narodów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417638"/>
            <a:ext cx="4047965" cy="509160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 smtClean="0">
                <a:solidFill>
                  <a:srgbClr val="2D3436"/>
                </a:solidFill>
              </a:rPr>
              <a:t>Niemowlak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3696923"/>
            <a:ext cx="1656956" cy="1709067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43711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Łuk 24"/>
          <p:cNvSpPr/>
          <p:nvPr/>
        </p:nvSpPr>
        <p:spPr>
          <a:xfrm>
            <a:off x="1619672" y="2675303"/>
            <a:ext cx="6522751" cy="1626503"/>
          </a:xfrm>
          <a:prstGeom prst="arc">
            <a:avLst>
              <a:gd name="adj1" fmla="val 11143457"/>
              <a:gd name="adj2" fmla="val 2153111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>
            <a:off x="3131840" y="2819319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5292080" y="407707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>
            <a:off x="5292079" y="479715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Łuk 15"/>
          <p:cNvSpPr/>
          <p:nvPr/>
        </p:nvSpPr>
        <p:spPr>
          <a:xfrm>
            <a:off x="5392998" y="3101967"/>
            <a:ext cx="2347354" cy="1487871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Łuk 16"/>
          <p:cNvSpPr/>
          <p:nvPr/>
        </p:nvSpPr>
        <p:spPr>
          <a:xfrm>
            <a:off x="5945960" y="3268542"/>
            <a:ext cx="1650376" cy="1096888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837870" y="3252205"/>
            <a:ext cx="24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Głoszenie słowa prawdy i dobrej nowiny.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PoleTekstowe 18"/>
          <p:cNvSpPr txBox="1"/>
          <p:nvPr/>
        </p:nvSpPr>
        <p:spPr>
          <a:xfrm>
            <a:off x="4955876" y="3707740"/>
            <a:ext cx="24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Uczenie przestrzegania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5678505" y="5262084"/>
            <a:ext cx="2349879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Wzrastanie, dojrzewanie,</a:t>
            </a:r>
            <a:br>
              <a:rPr lang="pl-PL" sz="1400" dirty="0" smtClean="0"/>
            </a:br>
            <a:r>
              <a:rPr lang="pl-PL" sz="1400" dirty="0" smtClean="0"/>
              <a:t>uświęcenie</a:t>
            </a:r>
            <a:endParaRPr lang="pl-PL" sz="1400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 w prawo 5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Zbawienie, odkupienie, zapieczętowanie Duchem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0124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6" grpId="0" animBg="1"/>
      <p:bldP spid="17" grpId="0" animBg="1"/>
      <p:bldP spid="5" grpId="0"/>
      <p:bldP spid="19" grpId="0"/>
      <p:bldP spid="21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</a:t>
            </a:r>
            <a:r>
              <a:rPr lang="pl-PL" dirty="0" smtClean="0"/>
              <a:t>zgubione-odkupione</a:t>
            </a:r>
            <a:br>
              <a:rPr lang="pl-PL" dirty="0" smtClean="0"/>
            </a:br>
            <a:r>
              <a:rPr lang="pl-PL" dirty="0" smtClean="0"/>
              <a:t>to nasz podział świata! </a:t>
            </a:r>
            <a:r>
              <a:rPr lang="pl-PL" b="1" dirty="0" smtClean="0"/>
              <a:t>Tym żyjemy!</a:t>
            </a:r>
            <a:endParaRPr lang="pl-PL" b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417638"/>
            <a:ext cx="4047965" cy="509160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prawo 9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Zbawienie, odkupienie, zapieczętowanie Duchem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9215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Podział widoczny dla świata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i przez </a:t>
            </a:r>
            <a:r>
              <a:rPr lang="pl-PL" smtClean="0"/>
              <a:t>świat proponowany.</a:t>
            </a:r>
            <a:endParaRPr lang="pl-PL" dirty="0"/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Nie bierzcie więc wzoru z tego świata, lecz przemieniajcie się przez odnowienie umysłu abyście umieli rozpoznać co jest dobre </a:t>
            </a:r>
            <a:r>
              <a:rPr lang="mr-IN" i="1" dirty="0" smtClean="0"/>
              <a:t>…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	</a:t>
            </a:r>
            <a:r>
              <a:rPr lang="pl-PL" i="1" dirty="0" err="1" smtClean="0"/>
              <a:t>Rz</a:t>
            </a:r>
            <a:r>
              <a:rPr lang="pl-PL" i="1" dirty="0" smtClean="0"/>
              <a:t> 12.2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887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Podział widoczny dla ducha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		Tym żyjemy, to czujemy.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0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43428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Inspiracja #1 </a:t>
            </a:r>
            <a:r>
              <a:rPr lang="mr-IN" sz="3600" dirty="0" smtClean="0"/>
              <a:t>–</a:t>
            </a:r>
            <a:r>
              <a:rPr lang="pl-PL" sz="3600" dirty="0" smtClean="0"/>
              <a:t> proces </a:t>
            </a:r>
            <a:r>
              <a:rPr lang="mr-IN" sz="3600" dirty="0" smtClean="0"/>
              <a:t>…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/>
              <a:t>	</a:t>
            </a:r>
            <a:r>
              <a:rPr lang="pl-PL" sz="3600" dirty="0" smtClean="0"/>
              <a:t>				</a:t>
            </a:r>
            <a:r>
              <a:rPr lang="mr-IN" sz="3600" dirty="0" smtClean="0"/>
              <a:t>…</a:t>
            </a:r>
            <a:r>
              <a:rPr lang="pl-PL" sz="3600" dirty="0" smtClean="0"/>
              <a:t> i jego brak </a:t>
            </a:r>
            <a:br>
              <a:rPr lang="pl-PL" sz="3600" dirty="0" smtClean="0"/>
            </a:br>
            <a:r>
              <a:rPr lang="pl-PL" sz="3600" dirty="0"/>
              <a:t>	</a:t>
            </a:r>
            <a:r>
              <a:rPr lang="pl-PL" sz="3600" dirty="0" smtClean="0"/>
              <a:t>		w grupkach</a:t>
            </a:r>
            <a:br>
              <a:rPr lang="pl-PL" sz="3600" dirty="0" smtClean="0"/>
            </a:br>
            <a:r>
              <a:rPr lang="pl-PL" sz="3600" dirty="0" smtClean="0"/>
              <a:t>				 Odwykowych w ‘2014</a:t>
            </a:r>
            <a:endParaRPr lang="pl-PL" sz="3600" dirty="0"/>
          </a:p>
        </p:txBody>
      </p:sp>
      <p:sp>
        <p:nvSpPr>
          <p:cNvPr id="5" name="AutoShape 4" descr="dr22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1" y="1916832"/>
            <a:ext cx="3708050" cy="47986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4067944" y="3212976"/>
            <a:ext cx="4968552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Niewiara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Wiara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Dojrzałość</a:t>
            </a:r>
          </a:p>
          <a:p>
            <a:pPr marL="1657350" lvl="3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Przywództwo</a:t>
            </a:r>
          </a:p>
          <a:p>
            <a:pPr marL="2114550" lvl="4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Zmobilizowany uczeń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4877911" y="4052188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Ef 1:14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mr-IN" dirty="0" smtClean="0">
                <a:solidFill>
                  <a:srgbClr val="C00000"/>
                </a:solidFill>
              </a:rPr>
              <a:t>…</a:t>
            </a:r>
            <a:r>
              <a:rPr lang="pl-PL" dirty="0" smtClean="0">
                <a:solidFill>
                  <a:srgbClr val="C00000"/>
                </a:solidFill>
              </a:rPr>
              <a:t> zostaliście </a:t>
            </a:r>
            <a:r>
              <a:rPr lang="pl-PL" b="1" dirty="0" smtClean="0">
                <a:solidFill>
                  <a:srgbClr val="C00000"/>
                </a:solidFill>
              </a:rPr>
              <a:t>zapieczętowani</a:t>
            </a:r>
            <a:r>
              <a:rPr lang="pl-PL" dirty="0" smtClean="0">
                <a:solidFill>
                  <a:srgbClr val="C00000"/>
                </a:solidFill>
              </a:rPr>
              <a:t> obiecanym </a:t>
            </a:r>
            <a:r>
              <a:rPr lang="pl-PL" b="1" dirty="0" smtClean="0">
                <a:solidFill>
                  <a:srgbClr val="C00000"/>
                </a:solidFill>
              </a:rPr>
              <a:t>Duchem</a:t>
            </a:r>
            <a:r>
              <a:rPr lang="pl-PL" dirty="0" smtClean="0">
                <a:solidFill>
                  <a:srgbClr val="C00000"/>
                </a:solidFill>
              </a:rPr>
              <a:t>, który jest zadatkiem nabytej własności na dzień odkupienia</a:t>
            </a:r>
            <a:r>
              <a:rPr lang="mr-IN" dirty="0" smtClean="0">
                <a:solidFill>
                  <a:srgbClr val="C00000"/>
                </a:solidFill>
              </a:rPr>
              <a:t>…</a:t>
            </a:r>
            <a:endParaRPr lang="pl-PL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25152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0" name="Strzałka w lewo i prawo 9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21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</a:t>
            </a:r>
            <a:r>
              <a:rPr lang="mr-IN" dirty="0" smtClean="0"/>
              <a:t>…</a:t>
            </a:r>
            <a:r>
              <a:rPr lang="pl-PL" dirty="0" smtClean="0"/>
              <a:t> 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Chrześcijanin </a:t>
            </a:r>
            <a:r>
              <a:rPr lang="mr-IN" dirty="0" smtClean="0"/>
              <a:t>–</a:t>
            </a:r>
            <a:r>
              <a:rPr lang="pl-PL" dirty="0" smtClean="0"/>
              <a:t> czyje to pojęcie?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499814" y="2087816"/>
            <a:ext cx="81429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Dz</a:t>
            </a:r>
            <a:r>
              <a:rPr lang="pl-PL" b="1" dirty="0" smtClean="0"/>
              <a:t> 26:27n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 smtClean="0"/>
              <a:t>Paweł rzekł do króla: Królu</a:t>
            </a:r>
            <a:r>
              <a:rPr lang="pl-PL" i="1" dirty="0"/>
              <a:t> </a:t>
            </a:r>
            <a:r>
              <a:rPr lang="pl-PL" i="1" dirty="0" err="1"/>
              <a:t>Agryppo</a:t>
            </a:r>
            <a:r>
              <a:rPr lang="pl-PL" i="1" dirty="0"/>
              <a:t>, czy wierzysz Prorokom? Wiem, że wierzysz. </a:t>
            </a:r>
            <a:r>
              <a:rPr lang="pl-PL" i="1" dirty="0" err="1"/>
              <a:t>Agryppa</a:t>
            </a:r>
            <a:r>
              <a:rPr lang="pl-PL" i="1" dirty="0"/>
              <a:t> na to do Pawła: Zaraz mnie przekonasz, bym został </a:t>
            </a:r>
            <a:r>
              <a:rPr lang="pl-PL" b="1" i="1" u="sng" dirty="0"/>
              <a:t>chrześcijaninem</a:t>
            </a:r>
            <a:r>
              <a:rPr lang="pl-PL" i="1" dirty="0"/>
              <a:t>. </a:t>
            </a:r>
            <a:r>
              <a:rPr lang="pl-PL" i="1" dirty="0" smtClean="0"/>
              <a:t>(</a:t>
            </a:r>
            <a:r>
              <a:rPr lang="mr-IN" i="1" dirty="0" smtClean="0"/>
              <a:t>…</a:t>
            </a:r>
            <a:r>
              <a:rPr lang="pl-PL" i="1" dirty="0" smtClean="0"/>
              <a:t>) </a:t>
            </a:r>
          </a:p>
          <a:p>
            <a:r>
              <a:rPr lang="pl-PL" i="1" dirty="0" smtClean="0"/>
              <a:t>Po </a:t>
            </a:r>
            <a:r>
              <a:rPr lang="pl-PL" i="1" dirty="0"/>
              <a:t>tych słowach król, namiestnik, Berenike oraz ci, którzy z nimi siedzieli, powstali ze swoich </a:t>
            </a:r>
            <a:r>
              <a:rPr lang="pl-PL" i="1" dirty="0" smtClean="0"/>
              <a:t>miejsc</a:t>
            </a:r>
            <a:r>
              <a:rPr lang="pl-PL" i="1" dirty="0"/>
              <a:t> </a:t>
            </a:r>
            <a:r>
              <a:rPr lang="pl-PL" i="1" dirty="0" smtClean="0"/>
              <a:t>i oddalali się.</a:t>
            </a:r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r>
              <a:rPr lang="mr-IN" sz="1200" i="1" dirty="0" smtClean="0"/>
              <a:t>…</a:t>
            </a:r>
            <a:r>
              <a:rPr lang="pl-PL" sz="1200" i="1" dirty="0" smtClean="0"/>
              <a:t>.. i jeszcze w 1P4:14-16</a:t>
            </a:r>
            <a:endParaRPr lang="pl-PL" sz="1200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43810" y="4831992"/>
            <a:ext cx="791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11:25-30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Barnaba udał się również [ z Antiochii ] do </a:t>
            </a:r>
            <a:r>
              <a:rPr lang="pl-PL" i="1" dirty="0" err="1"/>
              <a:t>Tarsu</a:t>
            </a:r>
            <a:r>
              <a:rPr lang="pl-PL" i="1" dirty="0"/>
              <a:t> w poszukiwaniu Saula. Znalazł go tam, sprowadził, i przez cały rok przebywali razem w kościele (</a:t>
            </a:r>
            <a:r>
              <a:rPr lang="pl-PL" i="1" dirty="0" err="1"/>
              <a:t>ἐκκλησί</a:t>
            </a:r>
            <a:r>
              <a:rPr lang="pl-PL" i="1" dirty="0"/>
              <a:t>α </a:t>
            </a:r>
            <a:r>
              <a:rPr lang="pl-PL" i="1" dirty="0" err="1"/>
              <a:t>ekklēsia</a:t>
            </a:r>
            <a:r>
              <a:rPr lang="pl-PL" i="1" dirty="0"/>
              <a:t>). W tym czasie objęli nauczaniem znaczną liczbę osób. 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u="sng" dirty="0" smtClean="0"/>
              <a:t>To </a:t>
            </a:r>
            <a:r>
              <a:rPr lang="pl-PL" i="1" u="sng" dirty="0"/>
              <a:t>w Antiochii po raz pierwszy nazwano uczniów </a:t>
            </a:r>
            <a:r>
              <a:rPr lang="pl-PL" b="1" i="1" u="sng" dirty="0"/>
              <a:t>chrześcijanami</a:t>
            </a:r>
            <a:r>
              <a:rPr lang="pl-PL" i="1" dirty="0" smtClean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046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Różne, światowe </a:t>
            </a:r>
            <a:r>
              <a:rPr lang="pl-PL" dirty="0" smtClean="0"/>
              <a:t>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Pomyśl jak teolog po </a:t>
            </a:r>
            <a:r>
              <a:rPr lang="pl-PL" dirty="0" err="1" smtClean="0"/>
              <a:t>ChAT</a:t>
            </a:r>
            <a:r>
              <a:rPr lang="pl-PL" dirty="0" smtClean="0"/>
              <a:t> albo KUL,</a:t>
            </a:r>
          </a:p>
          <a:p>
            <a:pPr marL="0" indent="0">
              <a:buNone/>
            </a:pPr>
            <a:r>
              <a:rPr lang="pl-PL" dirty="0" smtClean="0"/>
              <a:t>	albo jak religioznawca na UW,</a:t>
            </a:r>
          </a:p>
          <a:p>
            <a:pPr marL="0" indent="0">
              <a:buNone/>
            </a:pPr>
            <a:r>
              <a:rPr lang="pl-PL" dirty="0" smtClean="0"/>
              <a:t>		albo jak </a:t>
            </a:r>
            <a:r>
              <a:rPr lang="pl-PL" dirty="0" smtClean="0"/>
              <a:t>dominikanin </a:t>
            </a:r>
            <a:br>
              <a:rPr lang="pl-PL" dirty="0" smtClean="0"/>
            </a:br>
            <a:r>
              <a:rPr lang="pl-PL" dirty="0" smtClean="0"/>
              <a:t>		z duszpasterstwa akademickiego,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			albo jak mułła w Teheranu.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89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smtClean="0"/>
              <a:t>Chrześcijanie to </a:t>
            </a:r>
            <a:r>
              <a:rPr lang="mr-IN" dirty="0" smtClean="0"/>
              <a:t>…</a:t>
            </a:r>
            <a:endParaRPr lang="pl-PL" dirty="0" smtClean="0"/>
          </a:p>
          <a:p>
            <a:r>
              <a:rPr lang="pl-PL" dirty="0" smtClean="0"/>
              <a:t>c</a:t>
            </a:r>
            <a:r>
              <a:rPr lang="pl-PL" dirty="0" smtClean="0"/>
              <a:t>hrześcijanie to wierzący w Chrystusa (cokolwiek to znaczy: gnoza albo oddane życie),</a:t>
            </a:r>
          </a:p>
          <a:p>
            <a:r>
              <a:rPr lang="pl-PL" dirty="0" smtClean="0"/>
              <a:t>chrześcijanie to tacy co są ochrzczeni (jakkolwiek - bo tu też dużo różnych pojęć: pokropienie, zanurzenie, w imię Trójcy, w imię Jezusa, w przyłączenie się do organizacji, świadomie przyjmujący chrzest, albo nad którymi odprawiono rytuał),</a:t>
            </a:r>
          </a:p>
          <a:p>
            <a:r>
              <a:rPr lang="pl-PL" dirty="0" smtClean="0"/>
              <a:t>chrześcijanie to wyznawcy Boga, wierzący w Trójce Świętą - to określenie jest potrzebne ekumenistom i tym, którzy wyrzucają z chrześcijan Świadków Jehowy;</a:t>
            </a:r>
          </a:p>
          <a:p>
            <a:r>
              <a:rPr lang="pl-PL" dirty="0" smtClean="0"/>
              <a:t>chrześcijanie to tacy co należą do chrześcijańskiego kościoła: katolicy, prawosławni, protestanci, ... albo do wyznania;</a:t>
            </a:r>
          </a:p>
          <a:p>
            <a:r>
              <a:rPr lang="pl-PL" dirty="0" smtClean="0"/>
              <a:t>chrześcijanie to biali, rdzenni mieszkańcy Europy i emigranci z Europy do Ameryki.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55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wg świata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oleTekstowe 24"/>
          <p:cNvSpPr txBox="1"/>
          <p:nvPr/>
        </p:nvSpPr>
        <p:spPr>
          <a:xfrm>
            <a:off x="251520" y="3819872"/>
            <a:ext cx="484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 i podział </a:t>
            </a:r>
            <a:r>
              <a:rPr lang="pl-PL" smtClean="0"/>
              <a:t>też światowy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</a:t>
            </a:r>
            <a:br>
              <a:rPr lang="pl-PL" dirty="0"/>
            </a:br>
            <a:r>
              <a:rPr lang="pl-PL" dirty="0"/>
              <a:t>			który chce nas zwieść!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</a:t>
            </a:r>
            <a:r>
              <a:rPr lang="pl-PL" dirty="0" smtClean="0"/>
              <a:t>który </a:t>
            </a:r>
            <a:r>
              <a:rPr lang="pl-PL" dirty="0"/>
              <a:t>chce nas </a:t>
            </a:r>
            <a:r>
              <a:rPr lang="pl-PL" dirty="0" smtClean="0"/>
              <a:t>zwieść, więc się bronimy pojęciem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oleTekstowe 14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Chrześcijanie</a:t>
            </a:r>
            <a:endParaRPr lang="pl-PL" sz="3200" b="1" dirty="0"/>
          </a:p>
        </p:txBody>
      </p:sp>
      <p:sp>
        <p:nvSpPr>
          <p:cNvPr id="16" name="PoleTekstowe 15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17" name="PoleTekstowe 16"/>
          <p:cNvSpPr txBox="1"/>
          <p:nvPr/>
        </p:nvSpPr>
        <p:spPr>
          <a:xfrm>
            <a:off x="1745281" y="5236528"/>
            <a:ext cx="278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Nominalni</a:t>
            </a:r>
            <a:endParaRPr lang="pl-PL" sz="4000" b="1" dirty="0"/>
          </a:p>
        </p:txBody>
      </p:sp>
      <p:cxnSp>
        <p:nvCxnSpPr>
          <p:cNvPr id="1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Przestrzeń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Inspiracja #2 </a:t>
            </a:r>
            <a:r>
              <a:rPr lang="mr-IN" dirty="0" smtClean="0"/>
              <a:t>–</a:t>
            </a:r>
            <a:r>
              <a:rPr lang="pl-PL" dirty="0" smtClean="0"/>
              <a:t> realność </a:t>
            </a:r>
            <a:br>
              <a:rPr lang="pl-PL" dirty="0" smtClean="0"/>
            </a:br>
            <a:r>
              <a:rPr lang="pl-PL" dirty="0" smtClean="0"/>
              <a:t>				na rysunku </a:t>
            </a:r>
            <a:r>
              <a:rPr lang="pl-PL" dirty="0"/>
              <a:t>Bogdana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0" y="1916832"/>
            <a:ext cx="8229600" cy="443566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29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Superpozycja dwóch przestrzeni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Zadanie </a:t>
            </a:r>
            <a:r>
              <a:rPr lang="pl-PL" dirty="0"/>
              <a:t>kościoła </a:t>
            </a:r>
            <a:r>
              <a:rPr lang="mr-IN" dirty="0"/>
              <a:t>–</a:t>
            </a:r>
            <a:r>
              <a:rPr lang="pl-PL" dirty="0"/>
              <a:t> udział w jednaniu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0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27873" cy="465472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522" t="40418" r="83547" b="36377"/>
          <a:stretch/>
        </p:blipFill>
        <p:spPr>
          <a:xfrm>
            <a:off x="827584" y="1673172"/>
            <a:ext cx="3658484" cy="3960441"/>
          </a:xfrm>
          <a:prstGeom prst="rect">
            <a:avLst/>
          </a:prstGeom>
          <a:ln>
            <a:solidFill>
              <a:srgbClr val="2D3436"/>
            </a:solidFill>
          </a:ln>
          <a:effectLst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79676" t="60911" r="6912" b="13369"/>
          <a:stretch/>
        </p:blipFill>
        <p:spPr>
          <a:xfrm>
            <a:off x="4211960" y="2613627"/>
            <a:ext cx="4148799" cy="4057570"/>
          </a:xfrm>
          <a:prstGeom prst="rect">
            <a:avLst/>
          </a:prstGeom>
          <a:ln>
            <a:solidFill>
              <a:srgbClr val="2D3436"/>
            </a:solidFill>
          </a:ln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79676" t="18744" r="6912" b="34639"/>
          <a:stretch/>
        </p:blipFill>
        <p:spPr>
          <a:xfrm>
            <a:off x="4859238" y="126697"/>
            <a:ext cx="3106688" cy="5506916"/>
          </a:xfrm>
          <a:prstGeom prst="rect">
            <a:avLst/>
          </a:prstGeom>
          <a:ln>
            <a:solidFill>
              <a:srgbClr val="2D3436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1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</a:t>
            </a:r>
            <a:r>
              <a:rPr lang="pl-PL" dirty="0" smtClean="0"/>
              <a:t>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10"/>
          <p:cNvSpPr/>
          <p:nvPr/>
        </p:nvSpPr>
        <p:spPr>
          <a:xfrm>
            <a:off x="4724010" y="3196407"/>
            <a:ext cx="3464591" cy="296088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Ciało </a:t>
            </a:r>
            <a:r>
              <a:rPr lang="pl-PL" dirty="0"/>
              <a:t>C</a:t>
            </a:r>
            <a:r>
              <a:rPr lang="pl-PL" dirty="0" smtClean="0"/>
              <a:t>hrystusa</a:t>
            </a:r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9" name="Strzałka w prawo 28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czynienie uczniów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cxnSp>
        <p:nvCxnSpPr>
          <p:cNvPr id="23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Tekstowe 23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5" name="PoleTekstowe 24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4932041" y="478057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>
            <a:off x="4932040" y="442053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w prawo 33"/>
          <p:cNvSpPr/>
          <p:nvPr/>
        </p:nvSpPr>
        <p:spPr>
          <a:xfrm>
            <a:off x="4932039" y="514061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6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Dwa wymiary</a:t>
            </a:r>
            <a:br>
              <a:rPr lang="pl-PL" dirty="0" smtClean="0"/>
            </a:br>
            <a:r>
              <a:rPr lang="pl-PL" dirty="0" smtClean="0"/>
              <a:t>ortogonalne kryteria podziałów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1691680" y="214301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087232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3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782269" y="214301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087232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8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Synteza mojego modelu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556792"/>
            <a:ext cx="4047965" cy="495245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>
            <a:off x="359999" y="2420888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niechrześcijańskie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76133" y="4521211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ale 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PoleTekstowe 26"/>
          <p:cNvSpPr txBox="1"/>
          <p:nvPr/>
        </p:nvSpPr>
        <p:spPr>
          <a:xfrm>
            <a:off x="4758956" y="4515180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PoleTekstowe 27"/>
          <p:cNvSpPr txBox="1"/>
          <p:nvPr/>
        </p:nvSpPr>
        <p:spPr>
          <a:xfrm>
            <a:off x="4698254" y="2420887"/>
            <a:ext cx="4222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ale nie rozpoznane jako chrześcijańskie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241469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-1493497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1806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Normalna ścieżka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4427984" y="443711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Pan powiedział do </a:t>
            </a:r>
            <a:r>
              <a:rPr lang="pl-PL" i="1" smtClean="0"/>
              <a:t>uczniów:</a:t>
            </a:r>
            <a:br>
              <a:rPr lang="pl-PL" i="1" smtClean="0"/>
            </a:br>
            <a:r>
              <a:rPr lang="pl-PL" i="1" smtClean="0"/>
              <a:t>Uczyńcie </a:t>
            </a:r>
            <a:r>
              <a:rPr lang="pl-PL" i="1" dirty="0" smtClean="0"/>
              <a:t>uczniami (</a:t>
            </a:r>
            <a:r>
              <a:rPr lang="mr-IN" i="1" dirty="0" smtClean="0"/>
              <a:t>…</a:t>
            </a:r>
            <a:r>
              <a:rPr lang="pl-PL" i="1" dirty="0" smtClean="0"/>
              <a:t>) idąc, chrzcząc (..)</a:t>
            </a:r>
            <a:br>
              <a:rPr lang="pl-PL" i="1" dirty="0" smtClean="0"/>
            </a:br>
            <a:r>
              <a:rPr lang="pl-PL" i="1" dirty="0" smtClean="0"/>
              <a:t>i ucząc ich przestrzegać (zachowywać) wszystko to co wam przykazałem.</a:t>
            </a:r>
          </a:p>
          <a:p>
            <a:r>
              <a:rPr lang="pl-PL" i="1" dirty="0"/>
              <a:t>	</a:t>
            </a:r>
            <a:r>
              <a:rPr lang="pl-PL" i="1" dirty="0" smtClean="0"/>
              <a:t>		(Mt 28:19n)</a:t>
            </a:r>
          </a:p>
        </p:txBody>
      </p:sp>
    </p:spTree>
    <p:extLst>
      <p:ext uri="{BB962C8B-B14F-4D97-AF65-F5344CB8AC3E}">
        <p14:creationId xmlns:p14="http://schemas.microsoft.com/office/powerpoint/2010/main" val="13797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 smtClean="0"/>
              <a:t>Wzywamy: pojednajcie się z 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Nowonarodzone to niemowlaki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Jesień 2017 - potrzeba i zadanie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Potrzeba: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brakuje </a:t>
            </a:r>
            <a:r>
              <a:rPr lang="pl-PL" dirty="0" smtClean="0"/>
              <a:t>mi modelu środowiska,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w </a:t>
            </a:r>
            <a:r>
              <a:rPr lang="pl-PL" dirty="0" smtClean="0"/>
              <a:t>którym działam.</a:t>
            </a:r>
          </a:p>
          <a:p>
            <a:endParaRPr lang="pl-PL" dirty="0" smtClean="0"/>
          </a:p>
          <a:p>
            <a:r>
              <a:rPr lang="pl-PL" dirty="0" smtClean="0"/>
              <a:t>Odpowiedź</a:t>
            </a:r>
            <a:r>
              <a:rPr lang="pl-PL" dirty="0" smtClean="0"/>
              <a:t>: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„</a:t>
            </a:r>
            <a:r>
              <a:rPr lang="pl-PL" i="1" dirty="0" smtClean="0"/>
              <a:t>M</a:t>
            </a:r>
            <a:r>
              <a:rPr lang="pl-PL" i="1" dirty="0" smtClean="0"/>
              <a:t>orfologia chrześcijaństwa </a:t>
            </a:r>
            <a:br>
              <a:rPr lang="pl-PL" i="1" dirty="0" smtClean="0"/>
            </a:br>
            <a:r>
              <a:rPr lang="pl-PL" i="1" dirty="0" smtClean="0"/>
              <a:t>				w przestrzeni 2D</a:t>
            </a:r>
            <a:r>
              <a:rPr lang="pl-PL" dirty="0" smtClean="0"/>
              <a:t>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1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Niemowlaki, potem dzieci </a:t>
            </a:r>
            <a:r>
              <a:rPr lang="mr-IN" dirty="0" smtClean="0"/>
              <a:t>…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Kto </a:t>
            </a:r>
            <a:r>
              <a:rPr lang="pl-PL" i="1" dirty="0">
                <a:solidFill>
                  <a:srgbClr val="002060"/>
                </a:solidFill>
              </a:rPr>
              <a:t>uwierzy i przyjmie chrzest, będzie </a:t>
            </a:r>
            <a:r>
              <a:rPr lang="pl-PL" i="1" dirty="0" smtClean="0">
                <a:solidFill>
                  <a:srgbClr val="002060"/>
                </a:solidFill>
              </a:rPr>
              <a:t>zbawiony,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a </a:t>
            </a:r>
            <a:r>
              <a:rPr lang="pl-PL" i="1" dirty="0">
                <a:solidFill>
                  <a:srgbClr val="002060"/>
                </a:solidFill>
              </a:rPr>
              <a:t>kto nie uwierzy, będzie potępiony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pl-PL" i="1" dirty="0">
                <a:solidFill>
                  <a:srgbClr val="002060"/>
                </a:solidFill>
              </a:rPr>
              <a:t>	</a:t>
            </a:r>
            <a:r>
              <a:rPr lang="pl-PL" i="1" dirty="0" err="1" smtClean="0">
                <a:solidFill>
                  <a:srgbClr val="002060"/>
                </a:solidFill>
              </a:rPr>
              <a:t>Mk</a:t>
            </a:r>
            <a:r>
              <a:rPr lang="pl-PL" i="1" dirty="0" smtClean="0">
                <a:solidFill>
                  <a:srgbClr val="002060"/>
                </a:solidFill>
              </a:rPr>
              <a:t> 16:16</a:t>
            </a:r>
            <a:endParaRPr lang="pl-PL" i="1" dirty="0">
              <a:solidFill>
                <a:srgbClr val="002060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5187967" y="2888567"/>
            <a:ext cx="314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smtClean="0">
                <a:solidFill>
                  <a:srgbClr val="002060"/>
                </a:solidFill>
              </a:rPr>
              <a:t>Kto ustami </a:t>
            </a:r>
            <a:r>
              <a:rPr lang="pl-PL" i="1" dirty="0" smtClean="0">
                <a:solidFill>
                  <a:srgbClr val="002060"/>
                </a:solidFill>
              </a:rPr>
              <a:t>wyzna, że Jezus jest Panem zbawiony będzie</a:t>
            </a:r>
            <a:r>
              <a:rPr lang="mr-IN" i="1" dirty="0" smtClean="0">
                <a:solidFill>
                  <a:srgbClr val="002060"/>
                </a:solidFill>
              </a:rPr>
              <a:t>…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</a:t>
            </a:r>
            <a:r>
              <a:rPr lang="pl-PL" i="1" dirty="0" err="1" smtClean="0">
                <a:solidFill>
                  <a:srgbClr val="002060"/>
                </a:solidFill>
              </a:rPr>
              <a:t>Rz</a:t>
            </a:r>
            <a:r>
              <a:rPr lang="pl-PL" i="1" dirty="0" smtClean="0">
                <a:solidFill>
                  <a:srgbClr val="002060"/>
                </a:solidFill>
              </a:rPr>
              <a:t> 10:9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2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Cel - dojrzałość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Człowiek duchowy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7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148064" y="5157192"/>
            <a:ext cx="354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Wzywam </a:t>
            </a:r>
            <a:r>
              <a:rPr lang="pl-PL" i="1" dirty="0" smtClean="0"/>
              <a:t>was tedy bracia abyście ciała swoje oddali na ofiarę żywą, świętą, Bogu przyjemną jako wyraz waszej rozumnej służby</a:t>
            </a:r>
            <a:r>
              <a:rPr lang="pl-PL" i="1" dirty="0" smtClean="0"/>
              <a:t>.</a:t>
            </a:r>
            <a:br>
              <a:rPr lang="pl-PL" i="1" dirty="0" smtClean="0"/>
            </a:br>
            <a:r>
              <a:rPr lang="pl-PL" i="1" dirty="0" smtClean="0"/>
              <a:t>		</a:t>
            </a:r>
            <a:r>
              <a:rPr lang="pl-PL" i="1" dirty="0" err="1" smtClean="0"/>
              <a:t>Rz</a:t>
            </a:r>
            <a:r>
              <a:rPr lang="pl-PL" i="1" dirty="0" smtClean="0"/>
              <a:t> 12:1</a:t>
            </a:r>
            <a:endParaRPr lang="pl-PL" i="1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2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Trudna nauka </a:t>
            </a:r>
            <a:br>
              <a:rPr lang="pl-PL" dirty="0" smtClean="0"/>
            </a:br>
            <a:r>
              <a:rPr lang="pl-PL" dirty="0" smtClean="0"/>
              <a:t>		o trzech rodzajach ludzi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88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1Kor 2:10-3:3 </a:t>
            </a:r>
            <a:r>
              <a:rPr lang="pl-PL" dirty="0" err="1" smtClean="0"/>
              <a:t>pt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2985739" cy="511256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8880"/>
            <a:ext cx="363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Pojęcia, których używam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i linki do </a:t>
            </a:r>
            <a:r>
              <a:rPr lang="pl-PL" i="1" dirty="0" smtClean="0"/>
              <a:t>Blue </a:t>
            </a:r>
            <a:r>
              <a:rPr lang="pl-PL" i="1" dirty="0" err="1" smtClean="0"/>
              <a:t>Letter</a:t>
            </a:r>
            <a:r>
              <a:rPr lang="pl-PL" i="1" dirty="0" smtClean="0"/>
              <a:t> Biblie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317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smtClean="0"/>
              <a:t>Nominalni chrześcijanie</a:t>
            </a:r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6784605" y="4082375"/>
            <a:ext cx="2179883" cy="1362849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duchowi</a:t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1Kor 2:15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4748178" y="5529428"/>
            <a:ext cx="2956392" cy="1047988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cieleśni 1Kor 3:3</a:t>
            </a: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722889" y="449343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6307065" y="300029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1068813" y="3015291"/>
            <a:ext cx="309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Naturalni (zmysłowi)</a:t>
            </a:r>
            <a:br>
              <a:rPr lang="pl-PL" sz="2400" b="1" dirty="0"/>
            </a:br>
            <a:r>
              <a:rPr lang="pl-PL" sz="2400" b="1" dirty="0" smtClean="0"/>
              <a:t>1Kor 2:14</a:t>
            </a:r>
            <a:endParaRPr lang="pl-PL" sz="2400" b="1" dirty="0"/>
          </a:p>
          <a:p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300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</a:t>
            </a:r>
            <a:r>
              <a:rPr lang="pl-PL" dirty="0" smtClean="0"/>
              <a:t>zmysłowy, człowiek duchowy</a:t>
            </a:r>
            <a:br>
              <a:rPr lang="pl-PL" dirty="0" smtClean="0"/>
            </a:br>
            <a:r>
              <a:rPr lang="pl-PL" dirty="0" smtClean="0"/>
              <a:t>w UBG </a:t>
            </a:r>
            <a:r>
              <a:rPr lang="mr-IN" dirty="0" smtClean="0"/>
              <a:t>–</a:t>
            </a:r>
            <a:r>
              <a:rPr lang="pl-PL" dirty="0" smtClean="0"/>
              <a:t> tu jest problem!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 smtClean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 smtClean="0">
                <a:solidFill>
                  <a:srgbClr val="FF0000"/>
                </a:solidFill>
              </a:rPr>
              <a:t>(?!)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</a:t>
            </a:r>
            <a:r>
              <a:rPr lang="pl-PL" i="1" dirty="0" err="1" smtClean="0"/>
              <a:t>ψυχικός</a:t>
            </a:r>
            <a:r>
              <a:rPr lang="pl-PL" i="1" dirty="0" smtClean="0"/>
              <a:t> </a:t>
            </a:r>
            <a:r>
              <a:rPr lang="pl-PL" i="1" dirty="0" err="1" smtClean="0"/>
              <a:t>ἄνθρω</a:t>
            </a:r>
            <a:r>
              <a:rPr lang="pl-PL" i="1" dirty="0" smtClean="0"/>
              <a:t>π</a:t>
            </a:r>
            <a:r>
              <a:rPr lang="pl-PL" i="1" dirty="0" err="1" smtClean="0"/>
              <a:t>ος</a:t>
            </a:r>
            <a:r>
              <a:rPr lang="pl-PL" i="1" dirty="0" smtClean="0"/>
              <a:t>, </a:t>
            </a:r>
            <a:r>
              <a:rPr lang="pl-PL" i="1" dirty="0" err="1" smtClean="0"/>
              <a:t>psychikos</a:t>
            </a:r>
            <a:r>
              <a:rPr lang="pl-PL" i="1" dirty="0" smtClean="0"/>
              <a:t> </a:t>
            </a:r>
            <a:r>
              <a:rPr lang="pl-PL" i="1" dirty="0" err="1" smtClean="0"/>
              <a:t>anthrōpos</a:t>
            </a:r>
            <a:r>
              <a:rPr lang="pl-PL" i="1" dirty="0" smtClean="0"/>
              <a:t> - </a:t>
            </a:r>
            <a:r>
              <a:rPr lang="pl-PL" dirty="0" smtClean="0"/>
              <a:t>zmysłowy</a:t>
            </a:r>
            <a:r>
              <a:rPr lang="pl-PL" i="1" dirty="0" smtClean="0"/>
              <a:t> ]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człowiek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nie pojmuje tych rzeczy, które są Ducha Bożego. Są bowiem dla niego głupstwem i nie może ich poznać, ponieważ rozsądza się je duchowo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π</a:t>
            </a:r>
            <a:r>
              <a:rPr lang="pl-PL" i="1" dirty="0" err="1" smtClean="0"/>
              <a:t>νευμ</a:t>
            </a:r>
            <a:r>
              <a:rPr lang="pl-PL" i="1" dirty="0" smtClean="0"/>
              <a:t>α</a:t>
            </a:r>
            <a:r>
              <a:rPr lang="pl-PL" i="1" dirty="0" err="1" smtClean="0"/>
              <a:t>τικός</a:t>
            </a:r>
            <a:r>
              <a:rPr lang="pl-PL" i="1" dirty="0" smtClean="0"/>
              <a:t> </a:t>
            </a:r>
            <a:r>
              <a:rPr lang="pl-PL" i="1" dirty="0" err="1" smtClean="0"/>
              <a:t>pneumatikos</a:t>
            </a:r>
            <a:r>
              <a:rPr lang="pl-PL" i="1" dirty="0" smtClean="0"/>
              <a:t> </a:t>
            </a:r>
            <a:r>
              <a:rPr lang="pl-PL" i="1" dirty="0"/>
              <a:t>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28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 smtClean="0"/>
              <a:t>codes</a:t>
            </a:r>
            <a:r>
              <a:rPr lang="pl-PL" sz="1000" dirty="0" smtClean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9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</a:t>
            </a:r>
            <a:r>
              <a:rPr lang="pl-PL" dirty="0" smtClean="0"/>
              <a:t>zmysłowy, człowiek duchowy</a:t>
            </a:r>
            <a:br>
              <a:rPr lang="pl-PL" dirty="0" smtClean="0"/>
            </a:br>
            <a:r>
              <a:rPr lang="pl-PL" dirty="0" smtClean="0"/>
              <a:t>w EIB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/>
              <a:t>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45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Człowiek duchowy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200" y="2060848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mtClean="0">
                <a:hlinkClick r:id="rId2"/>
              </a:rPr>
              <a:t>http</a:t>
            </a:r>
            <a:r>
              <a:rPr lang="pl-PL" dirty="0">
                <a:hlinkClick r:id="rId2"/>
              </a:rPr>
              <a:t>://</a:t>
            </a:r>
            <a:r>
              <a:rPr lang="pl-PL" dirty="0" smtClean="0">
                <a:hlinkClick r:id="rId2"/>
              </a:rPr>
              <a:t>wojtek.pp.org.pl/32663_morfologia-czlowiek-duchowy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71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Rysunek </a:t>
            </a:r>
            <a:r>
              <a:rPr lang="pl-PL" dirty="0" smtClean="0"/>
              <a:t>#3 - luty ‘2018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	ćwiczę sobie grafikę w SVG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637732"/>
            <a:ext cx="5959624" cy="495962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58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Człowiek cielesny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200" y="1844824"/>
            <a:ext cx="58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2"/>
              </a:rPr>
              <a:t>http://</a:t>
            </a:r>
            <a:r>
              <a:rPr lang="pl-PL" dirty="0" smtClean="0">
                <a:hlinkClick r:id="rId2"/>
              </a:rPr>
              <a:t>wojtek.pp.org.pl/32668_morfologia-czlowiek-cielesny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2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Problematyczna ścieżka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3419872" y="393305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Uważajcie</a:t>
            </a:r>
            <a:r>
              <a:rPr lang="pl-PL" i="1" dirty="0"/>
              <a:t>, żeby was ktoś nie obrócił na własną korzyść przez filozofię i próżne oszustwo, oparte na ludzkiej tradycji, na żywiołach świata, a nie na Chrystusie</a:t>
            </a:r>
            <a:r>
              <a:rPr lang="pl-PL" i="1" dirty="0" smtClean="0"/>
              <a:t>.</a:t>
            </a:r>
            <a:br>
              <a:rPr lang="pl-PL" i="1" dirty="0" smtClean="0"/>
            </a:br>
            <a:r>
              <a:rPr lang="pl-PL" i="1" dirty="0" smtClean="0"/>
              <a:t>			Kol </a:t>
            </a:r>
            <a:r>
              <a:rPr lang="pl-PL" i="1" dirty="0"/>
              <a:t>2:8 </a:t>
            </a:r>
            <a:r>
              <a:rPr lang="pl-PL" i="1" dirty="0" err="1" smtClean="0"/>
              <a:t>ubg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1323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 smtClean="0"/>
              <a:t>Wzywamy: pojednajcie się z 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Tekstowe 2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Niemowlaki są cielesne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ale to jest ich przywilej!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Tekstowe 3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3" name="PoleTekstowe 32"/>
          <p:cNvSpPr txBox="1"/>
          <p:nvPr/>
        </p:nvSpPr>
        <p:spPr>
          <a:xfrm>
            <a:off x="4536499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Dzieci</a:t>
            </a:r>
            <a:r>
              <a:rPr lang="mr-IN" dirty="0" smtClean="0"/>
              <a:t>…</a:t>
            </a:r>
            <a:r>
              <a:rPr lang="pl-PL" dirty="0" smtClean="0"/>
              <a:t>.. </a:t>
            </a:r>
            <a:r>
              <a:rPr lang="mr-IN" dirty="0" smtClean="0"/>
              <a:t>–</a:t>
            </a:r>
            <a:r>
              <a:rPr lang="pl-PL" dirty="0" smtClean="0"/>
              <a:t> też mają swoje przywileje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313930" y="4583347"/>
            <a:ext cx="1575853" cy="95489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Dzieci</a:t>
            </a:r>
            <a:endParaRPr lang="pl-PL" dirty="0"/>
          </a:p>
        </p:txBody>
      </p:sp>
      <p:sp>
        <p:nvSpPr>
          <p:cNvPr id="40" name="Strzałka kolista 39"/>
          <p:cNvSpPr/>
          <p:nvPr/>
        </p:nvSpPr>
        <p:spPr>
          <a:xfrm rot="8715007">
            <a:off x="6126190" y="4656132"/>
            <a:ext cx="837602" cy="81849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Wyrośnięte dzieci to ”ociężali” 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313930" y="4583347"/>
            <a:ext cx="1575853" cy="95489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Dzieci</a:t>
            </a:r>
            <a:endParaRPr lang="pl-PL" dirty="0"/>
          </a:p>
        </p:txBody>
      </p:sp>
      <p:sp>
        <p:nvSpPr>
          <p:cNvPr id="40" name="Strzałka kolista 39"/>
          <p:cNvSpPr/>
          <p:nvPr/>
        </p:nvSpPr>
        <p:spPr>
          <a:xfrm rot="8715007">
            <a:off x="6126190" y="4656132"/>
            <a:ext cx="837602" cy="81849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47" name="Prostokąt zaokrąglony 10"/>
          <p:cNvSpPr/>
          <p:nvPr/>
        </p:nvSpPr>
        <p:spPr>
          <a:xfrm>
            <a:off x="5581787" y="537362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</p:spTree>
    <p:extLst>
      <p:ext uri="{BB962C8B-B14F-4D97-AF65-F5344CB8AC3E}">
        <p14:creationId xmlns:p14="http://schemas.microsoft.com/office/powerpoint/2010/main" val="7100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„Ociężali” to cieleśni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313930" y="4583347"/>
            <a:ext cx="1575853" cy="75910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Dzieci</a:t>
            </a:r>
            <a:endParaRPr lang="pl-PL" dirty="0"/>
          </a:p>
        </p:txBody>
      </p:sp>
      <p:sp>
        <p:nvSpPr>
          <p:cNvPr id="40" name="Strzałka kolista 39"/>
          <p:cNvSpPr/>
          <p:nvPr/>
        </p:nvSpPr>
        <p:spPr>
          <a:xfrm rot="8715007">
            <a:off x="6126190" y="4656132"/>
            <a:ext cx="837602" cy="81849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51" name="Strzałka w prawo 50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10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Cieleśni zwiedzeni (przez kogo?)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 </a:t>
            </a:r>
            <a:br>
              <a:rPr lang="pl-PL" dirty="0"/>
            </a:br>
            <a:r>
              <a:rPr lang="pl-PL" dirty="0" smtClean="0"/>
              <a:t>duchowy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Tekstowe 29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kolista 28"/>
          <p:cNvSpPr/>
          <p:nvPr/>
        </p:nvSpPr>
        <p:spPr>
          <a:xfrm rot="312077">
            <a:off x="4591167" y="4382857"/>
            <a:ext cx="1638079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8160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3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Problem: Fałszywi bracia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7" cy="5251722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1647460" y="5590736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Tekstowe 29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zakrzywiony 28"/>
          <p:cNvCxnSpPr/>
          <p:nvPr/>
        </p:nvCxnSpPr>
        <p:spPr>
          <a:xfrm rot="10800000">
            <a:off x="3707905" y="5654139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akrzywiony 29"/>
          <p:cNvCxnSpPr/>
          <p:nvPr/>
        </p:nvCxnSpPr>
        <p:spPr>
          <a:xfrm rot="10800000">
            <a:off x="3707903" y="5503014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Wersja </a:t>
            </a:r>
            <a:r>
              <a:rPr lang="pl-PL" sz="3600" dirty="0" smtClean="0"/>
              <a:t>kolejna - </a:t>
            </a:r>
            <a:r>
              <a:rPr lang="pl-PL" sz="3600" dirty="0"/>
              <a:t>marzec </a:t>
            </a:r>
            <a:r>
              <a:rPr lang="pl-PL" sz="3600" dirty="0" smtClean="0"/>
              <a:t>‘</a:t>
            </a:r>
            <a:r>
              <a:rPr lang="pl-PL" sz="3600" dirty="0" smtClean="0"/>
              <a:t>2018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praca z Weroniką i Krzysiem w Krakowie</a:t>
            </a:r>
            <a:endParaRPr lang="pl-PL" sz="3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" y="1556792"/>
            <a:ext cx="7505736" cy="500904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7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Paweł w Milecie do starszych z Efezu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i="1" baseline="30000" dirty="0"/>
              <a:t>(</a:t>
            </a:r>
            <a:r>
              <a:rPr lang="pl-PL" sz="1400" i="1" baseline="30000" dirty="0" err="1"/>
              <a:t>Dz</a:t>
            </a:r>
            <a:r>
              <a:rPr lang="pl-PL" sz="1400" i="1" baseline="30000" dirty="0"/>
              <a:t> 20:17)</a:t>
            </a:r>
            <a:r>
              <a:rPr lang="pl-PL" sz="1400" i="1" dirty="0"/>
              <a:t> Z Miletu natomiast posłał do Efezu wiadomość i wezwał do siebie starszych kościoła. </a:t>
            </a:r>
            <a:r>
              <a:rPr lang="pl-PL" sz="1400" i="1" baseline="30000" dirty="0"/>
              <a:t>(18)</a:t>
            </a:r>
            <a:r>
              <a:rPr lang="pl-PL" sz="1400" i="1" dirty="0"/>
              <a:t> Gdy starsi stawili się u Pawła, on zwrócił się do nich: Wy wiecie, jak żyłem wśród was przez cały czas, od pierwszego dnia mojego pobytu w Azji.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(19)</a:t>
            </a:r>
            <a:r>
              <a:rPr lang="pl-PL" sz="1400" i="1" dirty="0"/>
              <a:t> Służyłem Panu z całą pokorą, wśród łez i prób, które spotykały mnie ze strony spiskujących Żydów. </a:t>
            </a:r>
            <a:r>
              <a:rPr lang="pl-PL" sz="1400" i="1" baseline="30000" dirty="0"/>
              <a:t>(20)</a:t>
            </a:r>
            <a:r>
              <a:rPr lang="pl-PL" sz="1400" i="1" dirty="0"/>
              <a:t> Wiecie, że w żaden sposób </a:t>
            </a:r>
            <a:r>
              <a:rPr lang="pl-PL" sz="1400" i="1" u="sng" dirty="0"/>
              <a:t>nie przemilczałem niczego, co pożyteczne</a:t>
            </a:r>
            <a:r>
              <a:rPr lang="pl-PL" sz="1400" i="1" dirty="0"/>
              <a:t>. Przeciwnie, przekazywałem wam to i pouczałem o tym publicznie i po domach. </a:t>
            </a:r>
            <a:r>
              <a:rPr lang="pl-PL" sz="1400" i="1" baseline="30000" dirty="0"/>
              <a:t>(21)</a:t>
            </a:r>
            <a:r>
              <a:rPr lang="pl-PL" sz="1400" i="1" dirty="0"/>
              <a:t> Na </a:t>
            </a:r>
            <a:r>
              <a:rPr lang="pl-PL" sz="1400" i="1" u="sng" dirty="0"/>
              <a:t>podstawie świadectw </a:t>
            </a:r>
            <a:r>
              <a:rPr lang="pl-PL" sz="1400" b="1" i="1" u="sng" dirty="0"/>
              <a:t>wzywałem</a:t>
            </a:r>
            <a:r>
              <a:rPr lang="pl-PL" sz="1400" i="1" dirty="0"/>
              <a:t> Żydów i Greków </a:t>
            </a:r>
            <a:r>
              <a:rPr lang="pl-PL" sz="1400" b="1" i="1" u="sng" dirty="0"/>
              <a:t>do opamiętania się przed Bogiem i do wiary w naszego Pana Jezusa.</a:t>
            </a:r>
            <a:r>
              <a:rPr lang="pl-PL" sz="1400" i="1" dirty="0"/>
              <a:t> </a:t>
            </a:r>
            <a:r>
              <a:rPr lang="pl-PL" sz="1400" i="1" baseline="30000" dirty="0"/>
              <a:t>(22)</a:t>
            </a:r>
            <a:r>
              <a:rPr lang="pl-PL" sz="1400" i="1" dirty="0"/>
              <a:t> A teraz ja, zobowiązany w Duchu, idę do Jerozolimy, niepewny, co mnie tam spotka. </a:t>
            </a:r>
            <a:r>
              <a:rPr lang="pl-PL" sz="1400" i="1" baseline="30000" dirty="0"/>
              <a:t>(23)</a:t>
            </a:r>
            <a:r>
              <a:rPr lang="pl-PL" sz="1400" i="1" dirty="0"/>
              <a:t> Wiem tylko — co mi zresztą Duch Święty w każdym mieście poświadcza — że czekają mnie więzy i ucisk. </a:t>
            </a:r>
            <a:r>
              <a:rPr lang="pl-PL" sz="1400" i="1" baseline="30000" dirty="0"/>
              <a:t>(24)</a:t>
            </a:r>
            <a:r>
              <a:rPr lang="pl-PL" sz="1400" i="1" dirty="0"/>
              <a:t> Nie przywiązuję jednak wagi do mojego życia. Zależy mi tylko na tym, aby dokończyć biegu oraz wykonać zadanie, zlecone przez Pana Jezusa, to znaczy </a:t>
            </a:r>
            <a:r>
              <a:rPr lang="pl-PL" sz="1400" i="1" u="sng" dirty="0"/>
              <a:t>służyć świadectwem dobrej nowinie o łasce Bożej</a:t>
            </a:r>
            <a:r>
              <a:rPr lang="pl-PL" sz="1400" i="1" dirty="0"/>
              <a:t>. </a:t>
            </a:r>
            <a:r>
              <a:rPr lang="pl-PL" sz="1400" i="1" baseline="30000" dirty="0"/>
              <a:t>(25)</a:t>
            </a:r>
            <a:r>
              <a:rPr lang="pl-PL" sz="1400" i="1" dirty="0"/>
              <a:t> A oto teraz wiem, że już więcej nie zobaczycie mojego oblicza — wy wszyscy, wśród których chodziłem, </a:t>
            </a:r>
            <a:r>
              <a:rPr lang="pl-PL" sz="1400" b="1" i="1" u="sng" dirty="0"/>
              <a:t>ogłaszając Królestwo.</a:t>
            </a:r>
            <a:r>
              <a:rPr lang="pl-PL" sz="1400" i="1" dirty="0"/>
              <a:t> </a:t>
            </a:r>
            <a:r>
              <a:rPr lang="pl-PL" sz="1400" i="1" baseline="30000" dirty="0"/>
              <a:t>(26)</a:t>
            </a:r>
            <a:r>
              <a:rPr lang="pl-PL" sz="1400" i="1" dirty="0"/>
              <a:t> Dlatego oświadczam wam w dniu dzisiejszym, że nie ponoszę winy za czyjąkolwiek krew, </a:t>
            </a:r>
            <a:r>
              <a:rPr lang="pl-PL" sz="1400" i="1" baseline="30000" dirty="0"/>
              <a:t>(27)</a:t>
            </a:r>
            <a:r>
              <a:rPr lang="pl-PL" sz="1400" i="1" dirty="0"/>
              <a:t> ponieważ nie uchylałem się od głoszenia wam </a:t>
            </a:r>
            <a:r>
              <a:rPr lang="pl-PL" sz="1400" b="1" i="1" u="sng" dirty="0"/>
              <a:t>całego planu Boga.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(28)</a:t>
            </a:r>
            <a:r>
              <a:rPr lang="pl-PL" sz="1400" i="1" dirty="0"/>
              <a:t> Uważajcie na samych siebie i na całą trzodę, w której was Duch Święty ustanowił przełożonymi. Dbajcie o to, aby paść kościół Boga, który sobie nabył własną krwią. </a:t>
            </a:r>
            <a:r>
              <a:rPr lang="pl-PL" sz="1400" i="1" baseline="30000" dirty="0"/>
              <a:t>(29)</a:t>
            </a:r>
            <a:r>
              <a:rPr lang="pl-PL" sz="1400" i="1" dirty="0"/>
              <a:t> Ja wiem, że po moim odejściu wejdą między was drapieżne wilki, które nie będą oszczędzać stada. </a:t>
            </a:r>
            <a:r>
              <a:rPr lang="pl-PL" sz="1400" i="1" baseline="30000" dirty="0"/>
              <a:t>(30)</a:t>
            </a:r>
            <a:r>
              <a:rPr lang="pl-PL" sz="1400" i="1" dirty="0"/>
              <a:t> Również spomiędzy was samych powstaną ludzie mówiący rzeczy przewrotne, aby pociągnąć za sobą uczniów. </a:t>
            </a:r>
            <a:r>
              <a:rPr lang="pl-PL" sz="1400" i="1" baseline="30000" dirty="0"/>
              <a:t>(31)</a:t>
            </a:r>
            <a:r>
              <a:rPr lang="pl-PL" sz="1400" i="1" dirty="0"/>
              <a:t> </a:t>
            </a:r>
            <a:r>
              <a:rPr lang="pl-PL" sz="1400" b="1" i="1" u="sng" dirty="0"/>
              <a:t>Dlatego bądźcie czujni</a:t>
            </a:r>
            <a:r>
              <a:rPr lang="pl-PL" sz="1400" b="1" i="1" u="sng" dirty="0" smtClean="0"/>
              <a:t>! </a:t>
            </a:r>
            <a:r>
              <a:rPr lang="pl-PL" sz="1400" i="1" dirty="0" smtClean="0"/>
              <a:t>Pamiętajcie</a:t>
            </a:r>
            <a:r>
              <a:rPr lang="pl-PL" sz="1400" i="1" dirty="0"/>
              <a:t>, że przez trzy lata, dniem i nocą, nie przestawałem ze łzami napominać każdego z was.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(32)</a:t>
            </a:r>
            <a:r>
              <a:rPr lang="pl-PL" sz="1400" i="1" dirty="0"/>
              <a:t> A teraz powierzam was Bogu oraz Słowu Jego łaski. </a:t>
            </a:r>
            <a:r>
              <a:rPr lang="pl-PL" sz="1400" b="1" i="1" u="sng" dirty="0"/>
              <a:t>Ono jest zdolne was budować i zapewnić dziedzictwo</a:t>
            </a:r>
            <a:r>
              <a:rPr lang="pl-PL" sz="1400" i="1" dirty="0"/>
              <a:t> między tymi wszystkimi, którzy dostąpili uświęcenia. </a:t>
            </a:r>
            <a:r>
              <a:rPr lang="pl-PL" sz="1400" i="1" baseline="30000" dirty="0"/>
              <a:t>(33)</a:t>
            </a:r>
            <a:r>
              <a:rPr lang="pl-PL" sz="1400" i="1" dirty="0"/>
              <a:t> Nie pożądałem srebra ani złota, ani niczyjej szaty. </a:t>
            </a:r>
            <a:r>
              <a:rPr lang="pl-PL" sz="1400" i="1" baseline="30000" dirty="0"/>
              <a:t>(34)</a:t>
            </a:r>
            <a:r>
              <a:rPr lang="pl-PL" sz="1400" i="1" dirty="0"/>
              <a:t> Sami wiecie, że te ręce służyły potrzebom moim oraz tych, którzy byli ze mną. </a:t>
            </a:r>
            <a:r>
              <a:rPr lang="pl-PL" sz="1400" i="1" baseline="30000" dirty="0"/>
              <a:t>(35)</a:t>
            </a:r>
            <a:r>
              <a:rPr lang="pl-PL" sz="14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(36)</a:t>
            </a:r>
            <a:r>
              <a:rPr lang="pl-PL" sz="1400" i="1" dirty="0"/>
              <a:t> A gdy skończył mówić, zgiął wraz z nimi wszystkimi kolana i modlił się. </a:t>
            </a:r>
            <a:r>
              <a:rPr lang="pl-PL" sz="1400" i="1" baseline="30000" dirty="0"/>
              <a:t>(37)</a:t>
            </a:r>
            <a:r>
              <a:rPr lang="pl-PL" sz="1400" i="1" dirty="0"/>
              <a:t>Nikt też nie mógł powstrzymać łez. Wszyscy rzucali się Pawłowi na szyję i całowali go. </a:t>
            </a:r>
            <a:r>
              <a:rPr lang="pl-PL" sz="1400" i="1" baseline="30000" dirty="0"/>
              <a:t>(38)</a:t>
            </a:r>
            <a:r>
              <a:rPr lang="pl-PL" sz="1400" i="1" dirty="0"/>
              <a:t> Każdy odczuwał ból, szczególnie z powodu tych słów, że już nigdy nie zobaczą jego oblicza. Potem odprowadzili go na statek.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4252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Pan Jezus o fałszywych</a:t>
            </a:r>
            <a:r>
              <a:rPr lang="mr-IN" smtClean="0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Mt 7 ???? </a:t>
            </a:r>
            <a:r>
              <a:rPr lang="mr-IN" dirty="0" smtClean="0"/>
              <a:t>–</a:t>
            </a:r>
            <a:r>
              <a:rPr lang="pl-PL" dirty="0" smtClean="0"/>
              <a:t> uzupełnić!!!!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I o tym jest więcej, i więcej!!!!!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83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41784" y="548680"/>
            <a:ext cx="8350696" cy="2666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Współpraca cielesnych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ze </a:t>
            </a:r>
            <a:r>
              <a:rPr lang="pl-PL" dirty="0" smtClean="0"/>
              <a:t>zmysłowymi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Fałszywi </a:t>
            </a:r>
            <a:r>
              <a:rPr lang="pl-PL" dirty="0" smtClean="0"/>
              <a:t>bracia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/>
              <a:t>	</a:t>
            </a:r>
            <a:r>
              <a:rPr lang="pl-PL" dirty="0" smtClean="0"/>
              <a:t>	</a:t>
            </a:r>
            <a:r>
              <a:rPr lang="pl-PL" dirty="0" smtClean="0"/>
              <a:t>i </a:t>
            </a:r>
            <a:r>
              <a:rPr lang="pl-PL" dirty="0" smtClean="0"/>
              <a:t>bracia cieleśni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Napięcia </a:t>
            </a:r>
            <a:r>
              <a:rPr lang="pl-PL" dirty="0" smtClean="0"/>
              <a:t>w Kościele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627784" y="3861048"/>
            <a:ext cx="6516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   Uważajcie </a:t>
            </a:r>
            <a:r>
              <a:rPr lang="pl-PL" i="1" dirty="0"/>
              <a:t>na samych siebie i na całą trzodę, w której was Duch Święty ustanowił przełożonymi. Dbajcie o to, aby paść kościół </a:t>
            </a:r>
            <a:r>
              <a:rPr lang="pl-PL" i="1" dirty="0" smtClean="0"/>
              <a:t>Boga</a:t>
            </a:r>
            <a:r>
              <a:rPr lang="pl-PL" i="1" dirty="0"/>
              <a:t>, który sobie nabył własną </a:t>
            </a:r>
            <a:r>
              <a:rPr lang="pl-PL" i="1" dirty="0" smtClean="0"/>
              <a:t>krwią.</a:t>
            </a:r>
          </a:p>
          <a:p>
            <a:r>
              <a:rPr lang="pl-PL" i="1" dirty="0" smtClean="0"/>
              <a:t>   Ja </a:t>
            </a:r>
            <a:r>
              <a:rPr lang="pl-PL" i="1" dirty="0"/>
              <a:t>wiem, że po moim odejściu wejdą między was drapieżne wilki, które nie będą oszczędzać stada. </a:t>
            </a:r>
            <a:r>
              <a:rPr lang="pl-PL" i="1" dirty="0" smtClean="0"/>
              <a:t>Również </a:t>
            </a:r>
            <a:r>
              <a:rPr lang="pl-PL" i="1" dirty="0"/>
              <a:t>spomiędzy was samych powstaną ludzie mówiący rzeczy przewrotne, aby pociągnąć za sobą </a:t>
            </a:r>
            <a:r>
              <a:rPr lang="pl-PL" i="1" dirty="0" smtClean="0"/>
              <a:t>uczniów.</a:t>
            </a:r>
          </a:p>
          <a:p>
            <a:r>
              <a:rPr lang="pl-PL" i="1" dirty="0" smtClean="0"/>
              <a:t>   Dlatego </a:t>
            </a:r>
            <a:r>
              <a:rPr lang="pl-PL" i="1" dirty="0"/>
              <a:t>bądźcie czujni</a:t>
            </a:r>
            <a:r>
              <a:rPr lang="pl-PL" i="1" dirty="0" smtClean="0"/>
              <a:t>! Pamiętajcie</a:t>
            </a:r>
            <a:r>
              <a:rPr lang="pl-PL" i="1" dirty="0"/>
              <a:t>, że przez trzy lata, dniem i nocą, nie przestawałem ze łzami napominać każdego z was. </a:t>
            </a:r>
            <a:endParaRPr lang="pl-PL" i="1" dirty="0" smtClean="0"/>
          </a:p>
          <a:p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 err="1" smtClean="0"/>
              <a:t>Dz</a:t>
            </a:r>
            <a:r>
              <a:rPr lang="pl-PL" i="1" dirty="0" smtClean="0"/>
              <a:t> 20:28n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085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Frakcje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Liberałowie</a:t>
            </a:r>
          </a:p>
          <a:p>
            <a:pPr lvl="1"/>
            <a:r>
              <a:rPr lang="pl-PL" dirty="0" smtClean="0"/>
              <a:t>Religia świętego spokoju</a:t>
            </a:r>
          </a:p>
          <a:p>
            <a:pPr lvl="1"/>
            <a:r>
              <a:rPr lang="pl-PL" dirty="0" smtClean="0"/>
              <a:t>Ekumenizm</a:t>
            </a:r>
          </a:p>
          <a:p>
            <a:r>
              <a:rPr lang="pl-PL" dirty="0" smtClean="0"/>
              <a:t>Pod prawem, pod zakonem</a:t>
            </a:r>
          </a:p>
          <a:p>
            <a:pPr lvl="1"/>
            <a:r>
              <a:rPr lang="pl-PL" dirty="0" smtClean="0"/>
              <a:t>Sekty</a:t>
            </a:r>
          </a:p>
          <a:p>
            <a:pPr lvl="1"/>
            <a:r>
              <a:rPr lang="pl-PL" dirty="0" smtClean="0"/>
              <a:t>Społeczności (zbory) uświęcenia.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30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Napięcia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duchowi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606223" y="5043800"/>
            <a:ext cx="83106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2" name="Dowolny kształt 51"/>
          <p:cNvSpPr/>
          <p:nvPr/>
        </p:nvSpPr>
        <p:spPr>
          <a:xfrm rot="764456">
            <a:off x="5345180" y="3989052"/>
            <a:ext cx="2566908" cy="2152437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 52"/>
          <p:cNvSpPr/>
          <p:nvPr/>
        </p:nvSpPr>
        <p:spPr>
          <a:xfrm rot="20239250">
            <a:off x="2421520" y="281054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 53"/>
          <p:cNvSpPr/>
          <p:nvPr/>
        </p:nvSpPr>
        <p:spPr>
          <a:xfrm rot="20239250">
            <a:off x="607891" y="3778694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 54"/>
          <p:cNvSpPr/>
          <p:nvPr/>
        </p:nvSpPr>
        <p:spPr>
          <a:xfrm rot="3805995">
            <a:off x="3681262" y="379625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Co jeszcze wytrzyma ten model?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3491880" y="4000996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Proszę też, aby Chrystus przez wiarę zadomowił się w waszych sercach, abyście — zakorzenieni i ugruntowani w miłości </a:t>
            </a:r>
            <a:r>
              <a:rPr lang="pl-PL" i="1" dirty="0" smtClean="0"/>
              <a:t>potrafili </a:t>
            </a:r>
            <a:r>
              <a:rPr lang="pl-PL" i="1" dirty="0"/>
              <a:t>pojąć, wraz ze wszystkimi świętymi, jaka jest szerokość i długość, wysokość i głębokość, </a:t>
            </a:r>
            <a:r>
              <a:rPr lang="pl-PL" i="1" dirty="0" smtClean="0"/>
              <a:t>i </a:t>
            </a:r>
            <a:r>
              <a:rPr lang="pl-PL" i="1" dirty="0"/>
              <a:t>poznać wykraczającą poza zdolności poznawcze miłość Chrystusa — abyście zostali wypełnieni całą pełnią Boga</a:t>
            </a:r>
            <a:r>
              <a:rPr lang="pl-PL" i="1" dirty="0" smtClean="0"/>
              <a:t>.</a:t>
            </a:r>
          </a:p>
          <a:p>
            <a:r>
              <a:rPr lang="pl-PL" i="1" dirty="0"/>
              <a:t>	</a:t>
            </a:r>
            <a:r>
              <a:rPr lang="pl-PL" i="1" dirty="0" smtClean="0"/>
              <a:t>		Ef 3:17nn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416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ukryte w Islamie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Ale to tylko model,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rzeczywistością jest Chrystus!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	W Nim </a:t>
            </a:r>
            <a:r>
              <a:rPr lang="mr-IN" sz="2800" b="1" dirty="0" smtClean="0">
                <a:solidFill>
                  <a:schemeClr val="tx1"/>
                </a:solidFill>
              </a:rPr>
              <a:t>…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Idea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Co mam mówić?</a:t>
            </a:r>
            <a:endParaRPr lang="pl-PL" dirty="0"/>
          </a:p>
        </p:txBody>
      </p:sp>
      <p:sp>
        <p:nvSpPr>
          <p:cNvPr id="2" name="PoleTekstowe 1"/>
          <p:cNvSpPr txBox="1"/>
          <p:nvPr/>
        </p:nvSpPr>
        <p:spPr>
          <a:xfrm>
            <a:off x="3491880" y="3861048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Ale </a:t>
            </a:r>
            <a:r>
              <a:rPr lang="pl-PL" i="1" dirty="0"/>
              <a:t>mówię wam, że z każdego bezużytecznego słowa, które wypowiedzą ludzie, zdadzą sprawę w dzień </a:t>
            </a:r>
            <a:r>
              <a:rPr lang="pl-PL" i="1" dirty="0" smtClean="0"/>
              <a:t>sądu.</a:t>
            </a:r>
            <a:r>
              <a:rPr lang="pl-PL" i="1" dirty="0"/>
              <a:t> </a:t>
            </a:r>
            <a:r>
              <a:rPr lang="pl-PL" i="1" dirty="0" smtClean="0"/>
              <a:t>Bo </a:t>
            </a:r>
            <a:r>
              <a:rPr lang="pl-PL" i="1" dirty="0"/>
              <a:t>na podstawie twoich słów będziesz usprawiedliwiony i na podstawie twoich słów będziesz potępiony</a:t>
            </a:r>
            <a:r>
              <a:rPr lang="pl-PL" i="1" dirty="0" smtClean="0"/>
              <a:t>.</a:t>
            </a:r>
          </a:p>
          <a:p>
            <a:r>
              <a:rPr lang="pl-PL" b="1" i="1" dirty="0" smtClean="0"/>
              <a:t>			</a:t>
            </a:r>
            <a:r>
              <a:rPr lang="pl-PL" i="1" dirty="0" smtClean="0"/>
              <a:t>Mt </a:t>
            </a:r>
            <a:r>
              <a:rPr lang="pl-PL" i="1" dirty="0"/>
              <a:t>12:36-37 </a:t>
            </a:r>
            <a:r>
              <a:rPr lang="pl-PL" i="1" dirty="0" err="1" smtClean="0"/>
              <a:t>ubg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1917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Komunikaty do grup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</a:p>
          <a:p>
            <a:pPr algn="ctr"/>
            <a:r>
              <a:rPr lang="pl-PL" dirty="0" smtClean="0"/>
              <a:t>Jezusa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561813" y="5104610"/>
            <a:ext cx="95268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Łuk 4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>
            <a:off x="7265803" y="4067067"/>
            <a:ext cx="916446" cy="810575"/>
          </a:xfrm>
          <a:prstGeom prst="arc">
            <a:avLst>
              <a:gd name="adj1" fmla="val 8462031"/>
              <a:gd name="adj2" fmla="val 602480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Łuk 46"/>
          <p:cNvSpPr/>
          <p:nvPr/>
        </p:nvSpPr>
        <p:spPr>
          <a:xfrm>
            <a:off x="5041952" y="4259117"/>
            <a:ext cx="2126977" cy="970084"/>
          </a:xfrm>
          <a:prstGeom prst="arc">
            <a:avLst>
              <a:gd name="adj1" fmla="val 11901144"/>
              <a:gd name="adj2" fmla="val 2089728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Łuk 47"/>
          <p:cNvSpPr/>
          <p:nvPr/>
        </p:nvSpPr>
        <p:spPr>
          <a:xfrm rot="20168502">
            <a:off x="6345645" y="4920928"/>
            <a:ext cx="3168875" cy="810575"/>
          </a:xfrm>
          <a:prstGeom prst="arc">
            <a:avLst>
              <a:gd name="adj1" fmla="val 11392276"/>
              <a:gd name="adj2" fmla="val 1277706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4860032" y="2636912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#1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1" name="PoleTekstowe 30"/>
          <p:cNvSpPr txBox="1"/>
          <p:nvPr/>
        </p:nvSpPr>
        <p:spPr>
          <a:xfrm>
            <a:off x="5680799" y="3703751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#2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2" name="PoleTekstowe 31"/>
          <p:cNvSpPr txBox="1"/>
          <p:nvPr/>
        </p:nvSpPr>
        <p:spPr>
          <a:xfrm>
            <a:off x="7383258" y="4214857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#3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3" name="PoleTekstowe 32"/>
          <p:cNvSpPr txBox="1"/>
          <p:nvPr/>
        </p:nvSpPr>
        <p:spPr>
          <a:xfrm>
            <a:off x="6847453" y="5333738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#4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12" grpId="0"/>
      <p:bldP spid="31" grpId="0"/>
      <p:bldP spid="32" grpId="0"/>
      <p:bldP spid="3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Komunikaty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 smtClean="0"/>
              <a:t>#</a:t>
            </a:r>
            <a:r>
              <a:rPr lang="pl-PL" sz="2800" dirty="0"/>
              <a:t>1. do </a:t>
            </a:r>
            <a:r>
              <a:rPr lang="pl-PL" sz="2800" dirty="0" smtClean="0"/>
              <a:t>świata:</a:t>
            </a:r>
            <a:br>
              <a:rPr lang="pl-PL" sz="2800" dirty="0" smtClean="0"/>
            </a:br>
            <a:r>
              <a:rPr lang="pl-PL" sz="2800" dirty="0" smtClean="0"/>
              <a:t>	opamiętajcie </a:t>
            </a:r>
            <a:r>
              <a:rPr lang="pl-PL" sz="2800" dirty="0"/>
              <a:t>się i wierzcie w </a:t>
            </a:r>
            <a:r>
              <a:rPr lang="pl-PL" sz="2800" dirty="0" smtClean="0"/>
              <a:t>ewangelię (Mk1:15);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#2. do </a:t>
            </a:r>
            <a:r>
              <a:rPr lang="pl-PL" sz="2800" dirty="0" err="1" smtClean="0"/>
              <a:t>nowonawróconych</a:t>
            </a:r>
            <a:r>
              <a:rPr lang="pl-PL" sz="2800" dirty="0" smtClean="0"/>
              <a:t> </a:t>
            </a:r>
            <a:r>
              <a:rPr lang="pl-PL" sz="2800" dirty="0"/>
              <a:t>(</a:t>
            </a:r>
            <a:r>
              <a:rPr lang="pl-PL" sz="2800" dirty="0" smtClean="0"/>
              <a:t>niemowlaków):</a:t>
            </a:r>
            <a:br>
              <a:rPr lang="pl-PL" sz="2800" dirty="0" smtClean="0"/>
            </a:br>
            <a:r>
              <a:rPr lang="pl-PL" sz="2800" dirty="0" smtClean="0"/>
              <a:t>	niezafałszowane </a:t>
            </a:r>
            <a:r>
              <a:rPr lang="pl-PL" sz="2800" dirty="0"/>
              <a:t>mleko Słowa Bożego aby </a:t>
            </a:r>
            <a:r>
              <a:rPr lang="pl-PL" sz="2800" dirty="0" smtClean="0"/>
              <a:t>wzrastali (1P2:2);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#3. do </a:t>
            </a:r>
            <a:r>
              <a:rPr lang="pl-PL" sz="2800" dirty="0" smtClean="0"/>
              <a:t>wierzących:</a:t>
            </a:r>
            <a:br>
              <a:rPr lang="pl-PL" sz="2800" dirty="0" smtClean="0"/>
            </a:br>
            <a:r>
              <a:rPr lang="pl-PL" sz="2800" dirty="0" smtClean="0"/>
              <a:t>	słowa </a:t>
            </a:r>
            <a:r>
              <a:rPr lang="pl-PL" sz="2800" dirty="0"/>
              <a:t>zachęty do dobrych uczynków i </a:t>
            </a:r>
            <a:r>
              <a:rPr lang="pl-PL" sz="2800" dirty="0" smtClean="0"/>
              <a:t>miłości (Heb10:24n);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#4. </a:t>
            </a:r>
            <a:r>
              <a:rPr lang="pl-PL" sz="2800" dirty="0" smtClean="0"/>
              <a:t>do </a:t>
            </a:r>
            <a:r>
              <a:rPr lang="pl-PL" sz="2800" dirty="0"/>
              <a:t>niektórych </a:t>
            </a:r>
            <a:r>
              <a:rPr lang="pl-PL" sz="2800" dirty="0" smtClean="0"/>
              <a:t>cielesnych braci:</a:t>
            </a:r>
            <a:br>
              <a:rPr lang="pl-PL" sz="2800" dirty="0" smtClean="0"/>
            </a:br>
            <a:r>
              <a:rPr lang="pl-PL" sz="2800" dirty="0" smtClean="0"/>
              <a:t>	napomnienie;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ale </a:t>
            </a:r>
            <a:r>
              <a:rPr lang="pl-PL" sz="2800" dirty="0"/>
              <a:t>nasza normalność to komunikaty od 1 do </a:t>
            </a:r>
            <a:r>
              <a:rPr lang="pl-PL" sz="2800" dirty="0" smtClean="0"/>
              <a:t>3.</a:t>
            </a:r>
          </a:p>
          <a:p>
            <a:pPr marL="0" indent="0"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#5. (Bogdan) </a:t>
            </a:r>
            <a:r>
              <a:rPr lang="mr-IN" sz="2800" dirty="0" smtClean="0"/>
              <a:t>–</a:t>
            </a:r>
            <a:r>
              <a:rPr lang="pl-PL" sz="2800" dirty="0" smtClean="0"/>
              <a:t> do świata -&gt; wskazywanie oszustów.</a:t>
            </a:r>
            <a:endParaRPr lang="pl-PL" sz="2800" dirty="0"/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72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Kończymy?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7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Synteza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73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zapamiętać?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Wersety!</a:t>
            </a:r>
          </a:p>
          <a:p>
            <a:r>
              <a:rPr lang="pl-PL" dirty="0" smtClean="0"/>
              <a:t>Podział widoczny to nie podział duchowy.</a:t>
            </a:r>
          </a:p>
          <a:p>
            <a:r>
              <a:rPr lang="pl-PL" dirty="0" smtClean="0"/>
              <a:t>Postępujmy mądrze </a:t>
            </a:r>
            <a:r>
              <a:rPr lang="mr-IN" dirty="0" smtClean="0"/>
              <a:t>–</a:t>
            </a:r>
            <a:r>
              <a:rPr lang="pl-PL" dirty="0" smtClean="0"/>
              <a:t> rozpoznawajmy teren.</a:t>
            </a:r>
          </a:p>
          <a:p>
            <a:r>
              <a:rPr lang="pl-PL" dirty="0"/>
              <a:t>Nauka o obecności DŚ w człowieku.</a:t>
            </a:r>
          </a:p>
          <a:p>
            <a:r>
              <a:rPr lang="pl-PL" dirty="0" smtClean="0"/>
              <a:t>Mówmy właściwe rzeczy właściwym ludziom.</a:t>
            </a:r>
          </a:p>
          <a:p>
            <a:r>
              <a:rPr lang="pl-PL" dirty="0" smtClean="0"/>
              <a:t>Praktyka: 4 rodzaje komunikatów.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0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0801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 świat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 i 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Uczeń, człowiek</a:t>
                      </a:r>
                      <a:r>
                        <a:rPr lang="pl-PL" baseline="0" dirty="0" smtClean="0"/>
                        <a:t> d</a:t>
                      </a:r>
                      <a:r>
                        <a:rPr lang="pl-PL" dirty="0" smtClean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8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 Więcej wariantów.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04457"/>
              </p:ext>
            </p:extLst>
          </p:nvPr>
        </p:nvGraphicFramePr>
        <p:xfrm>
          <a:off x="395536" y="1340768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</a:t>
                      </a:r>
                      <a:r>
                        <a:rPr lang="pl-PL" baseline="0" dirty="0" smtClean="0"/>
                        <a:t> ś</a:t>
                      </a:r>
                      <a:r>
                        <a:rPr lang="pl-PL" dirty="0" smtClean="0"/>
                        <a:t>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Ociężały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Chrześcijanin cielesny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Uczeń,</a:t>
                      </a:r>
                      <a:r>
                        <a:rPr lang="pl-PL" baseline="0" dirty="0" smtClean="0"/>
                        <a:t> człowiek d</a:t>
                      </a:r>
                      <a:r>
                        <a:rPr lang="pl-PL" dirty="0" smtClean="0"/>
                        <a:t>uchowy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Nominalny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Buddysta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Fałszywy brat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 mesjański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Mormon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Świadek Jehowy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Pytania, dyskusja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12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Modlitwa św. Pawła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A teraz powierzamy się Bogu i Słowu łaski Jego. Ono jest zdolne budować nas i zapewnić nam dziedzictwo między tymi wszystkimi, którzy dostąpili uświęcenia.</a:t>
            </a:r>
          </a:p>
          <a:p>
            <a:pPr marL="0" indent="0">
              <a:buNone/>
            </a:pPr>
            <a:r>
              <a:rPr lang="pl-PL" dirty="0" smtClean="0"/>
              <a:t>Nie pożądajmy srebra ani złota, ani niczyjej szaty. Sami służmy potrzebom swoim oraz tym, którzy są z nami pokazując że w ten sposób pracując, należy wspierać słabych i pamiętać o słowach Pana Jezusa, który sam powiedział:</a:t>
            </a:r>
          </a:p>
          <a:p>
            <a:pPr marL="0" indent="0">
              <a:buNone/>
            </a:pPr>
            <a:r>
              <a:rPr lang="pl-PL" dirty="0" smtClean="0"/>
              <a:t>Więcej szczęścia jest w dawaniu niż w braniu. </a:t>
            </a:r>
          </a:p>
          <a:p>
            <a:pPr marL="0" indent="0">
              <a:buNone/>
            </a:pPr>
            <a:r>
              <a:rPr lang="pl-PL" dirty="0" smtClean="0"/>
              <a:t>					(</a:t>
            </a:r>
            <a:r>
              <a:rPr lang="pl-PL" dirty="0" err="1"/>
              <a:t>Dz</a:t>
            </a:r>
            <a:r>
              <a:rPr lang="pl-PL" dirty="0"/>
              <a:t> </a:t>
            </a:r>
            <a:r>
              <a:rPr lang="pl-PL" dirty="0" smtClean="0"/>
              <a:t>20:32, parafraza)</a:t>
            </a: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1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Wszystko poza atomem można podzielić. </a:t>
            </a:r>
            <a:r>
              <a:rPr lang="pl-PL" sz="3600" dirty="0" smtClean="0"/>
              <a:t>			Atomy </a:t>
            </a:r>
            <a:r>
              <a:rPr lang="pl-PL" sz="3600" dirty="0" smtClean="0"/>
              <a:t>ponoć też, choć ...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>
            <a:solidFill>
              <a:srgbClr val="2D3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83568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2D3436"/>
                </a:solidFill>
              </a:rPr>
              <a:t>Na początku Bóg stworzył niebo i ziemię.</a:t>
            </a:r>
          </a:p>
          <a:p>
            <a:r>
              <a:rPr lang="pl-PL" i="1" dirty="0">
                <a:solidFill>
                  <a:srgbClr val="2D3436"/>
                </a:solidFill>
              </a:rPr>
              <a:t>	</a:t>
            </a:r>
            <a:r>
              <a:rPr lang="pl-PL" i="1" dirty="0" smtClean="0">
                <a:solidFill>
                  <a:srgbClr val="2D3436"/>
                </a:solidFill>
              </a:rPr>
              <a:t>		Gen 1:1</a:t>
            </a:r>
          </a:p>
        </p:txBody>
      </p:sp>
    </p:spTree>
    <p:extLst>
      <p:ext uri="{BB962C8B-B14F-4D97-AF65-F5344CB8AC3E}">
        <p14:creationId xmlns:p14="http://schemas.microsoft.com/office/powerpoint/2010/main" val="4390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11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Notatki ROBOCZE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obrazków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Podział świata: zgubione-odkupione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Zadanie kościoła </a:t>
            </a:r>
            <a:r>
              <a:rPr lang="mr-IN" sz="2000" dirty="0"/>
              <a:t>–</a:t>
            </a:r>
            <a:r>
              <a:rPr lang="pl-PL" sz="2000" dirty="0"/>
              <a:t> udział w jednaniu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400" baseline="30000" dirty="0"/>
              <a:t>(17)</a:t>
            </a:r>
            <a:r>
              <a:rPr lang="pl-PL" sz="1400" dirty="0"/>
              <a:t> Tak więc kto jest w Chrystusie, nowym jest stworzeniem. Stare przeminęło — i nastało nowe! </a:t>
            </a:r>
            <a:r>
              <a:rPr lang="pl-PL" sz="1400" baseline="30000" dirty="0"/>
              <a:t>(18)</a:t>
            </a:r>
            <a:r>
              <a:rPr lang="pl-PL" sz="1400" dirty="0"/>
              <a:t> A wszystko to jest z Boga, który nas pojednał ze sobą przez Chrystusa i zlecił nam posługę pojednania, </a:t>
            </a:r>
            <a:r>
              <a:rPr lang="pl-PL" sz="1400" baseline="30000" dirty="0"/>
              <a:t>(19)</a:t>
            </a:r>
            <a:r>
              <a:rPr lang="pl-PL" sz="1400" dirty="0"/>
              <a:t> to znaczy, że Bóg w Chrystusie świat ze sobą jedna, nie poczytując ludziom ich upadków, i nam powierzył słowo pojednania. </a:t>
            </a:r>
            <a:r>
              <a:rPr lang="pl-PL" sz="1400" baseline="30000" dirty="0"/>
              <a:t>(20)</a:t>
            </a:r>
            <a:r>
              <a:rPr lang="pl-PL" sz="1400" dirty="0"/>
              <a:t>Dlatego w miejsce Chrystusa głosimy poselstwo jakby samego Boga, który przez nas kieruje do ludzi wezwanie. W miejsce Chrystusa błagamy: Pojednajcie się z Bogiem. </a:t>
            </a:r>
            <a:r>
              <a:rPr lang="pl-PL" sz="1400" baseline="30000" dirty="0"/>
              <a:t>(21)</a:t>
            </a:r>
            <a:r>
              <a:rPr lang="pl-PL" sz="1400" dirty="0"/>
              <a:t> On Tego, który nie poznał grzechu, za nas uczynił grzechem, abyśmy my w Nim stali się sprawiedliwością Boga."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Niemowlaki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Cel - dojrzałość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Zadanie kościoła </a:t>
            </a:r>
            <a:r>
              <a:rPr lang="mr-IN" sz="1600" dirty="0"/>
              <a:t>–</a:t>
            </a:r>
            <a:r>
              <a:rPr lang="pl-PL" sz="1600" dirty="0"/>
              <a:t> uczcie ich zachować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Ociężali</a:t>
            </a:r>
            <a:r>
              <a:rPr lang="mr-IN" sz="2000" dirty="0"/>
              <a:t>…</a:t>
            </a:r>
            <a:r>
              <a:rPr lang="pl-PL" sz="2000" dirty="0"/>
              <a:t>..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chrześcijanie i chrześcijaństwo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Linia pozioma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Światowe kryteria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chrześcijaństwo i </a:t>
            </a:r>
            <a:r>
              <a:rPr lang="pl-PL" sz="2000" dirty="0" err="1"/>
              <a:t>niechrześcijaństwo</a:t>
            </a:r>
            <a:endParaRPr lang="pl-PL" sz="2000" dirty="0"/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Poganie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Muzułmanie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Żydzi i Żydzi znający Jezusa </a:t>
            </a:r>
            <a:r>
              <a:rPr lang="mr-IN" sz="1600" dirty="0"/>
              <a:t>……</a:t>
            </a:r>
            <a:r>
              <a:rPr lang="pl-PL" sz="1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Znowu linia pionowa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Nominalni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mesjańscy</a:t>
            </a:r>
          </a:p>
        </p:txBody>
      </p:sp>
    </p:spTree>
    <p:extLst>
      <p:ext uri="{BB962C8B-B14F-4D97-AF65-F5344CB8AC3E}">
        <p14:creationId xmlns:p14="http://schemas.microsoft.com/office/powerpoint/2010/main" val="229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wyjściowe przemyśleń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Definicje, oraz dyskusja pojęć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Definicje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Studium Biblii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Wnioski odnośnie działań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</a:t>
            </a:r>
            <a:r>
              <a:rPr lang="pl-PL" i="1" dirty="0"/>
              <a:t>prawidłową ścieżkę</a:t>
            </a:r>
            <a:endParaRPr lang="pl-PL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Zaawansowana (np. jako dodatkowe slajdy) Prezentacja wyjaśniająca pełny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1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Slajdy ROBOCZE</a:t>
            </a:r>
            <a:br>
              <a:rPr lang="pl-PL" dirty="0"/>
            </a:br>
            <a:r>
              <a:rPr lang="pl-PL" dirty="0"/>
              <a:t>Kolorowanki i style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9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Kolory potrzebne w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Odkupione</a:t>
            </a:r>
          </a:p>
          <a:p>
            <a:pPr lvl="1"/>
            <a:r>
              <a:rPr lang="pl-PL" dirty="0"/>
              <a:t>Odkupione - całość</a:t>
            </a:r>
          </a:p>
          <a:p>
            <a:pPr lvl="1"/>
            <a:r>
              <a:rPr lang="pl-PL" dirty="0"/>
              <a:t>Duchowe</a:t>
            </a:r>
          </a:p>
          <a:p>
            <a:pPr lvl="1"/>
            <a:r>
              <a:rPr lang="pl-PL" dirty="0"/>
              <a:t>Niemowlaki</a:t>
            </a:r>
          </a:p>
          <a:p>
            <a:pPr lvl="1"/>
            <a:r>
              <a:rPr lang="pl-PL" dirty="0"/>
              <a:t>Ociężałe</a:t>
            </a:r>
          </a:p>
          <a:p>
            <a:pPr lvl="1"/>
            <a:r>
              <a:rPr lang="pl-PL" dirty="0"/>
              <a:t>Cielesne</a:t>
            </a:r>
          </a:p>
          <a:p>
            <a:pPr lvl="1"/>
            <a:r>
              <a:rPr lang="pl-PL" dirty="0"/>
              <a:t>Fałszywi</a:t>
            </a:r>
          </a:p>
          <a:p>
            <a:r>
              <a:rPr lang="pl-PL" dirty="0"/>
              <a:t>Nominalne chrześcijaństwo</a:t>
            </a:r>
          </a:p>
          <a:p>
            <a:pPr lvl="1"/>
            <a:r>
              <a:rPr lang="pl-PL" dirty="0"/>
              <a:t>Całość</a:t>
            </a:r>
          </a:p>
          <a:p>
            <a:pPr lvl="1"/>
            <a:r>
              <a:rPr lang="pl-PL" dirty="0"/>
              <a:t>Fałszywi bracia</a:t>
            </a:r>
          </a:p>
          <a:p>
            <a:r>
              <a:rPr lang="pl-PL" dirty="0"/>
              <a:t>Żydzi</a:t>
            </a:r>
          </a:p>
          <a:p>
            <a:pPr lvl="1"/>
            <a:r>
              <a:rPr lang="pl-PL" dirty="0"/>
              <a:t>Właściwy obszar</a:t>
            </a:r>
          </a:p>
          <a:p>
            <a:pPr lvl="1"/>
            <a:r>
              <a:rPr lang="pl-PL" dirty="0"/>
              <a:t>Żydzi Mesjańscy</a:t>
            </a:r>
          </a:p>
          <a:p>
            <a:r>
              <a:rPr lang="pl-PL" dirty="0"/>
              <a:t>Muzułmanie</a:t>
            </a:r>
          </a:p>
          <a:p>
            <a:r>
              <a:rPr lang="pl-PL" dirty="0"/>
              <a:t>Inny na obszar pogański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2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Gradienty kolorów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Zgubione odkupione</a:t>
            </a:r>
          </a:p>
          <a:p>
            <a:pPr lvl="1"/>
            <a:r>
              <a:rPr lang="pl-PL" dirty="0"/>
              <a:t>Od szarego do żółtego (złoto)</a:t>
            </a:r>
          </a:p>
          <a:p>
            <a:pPr lvl="1"/>
            <a:endParaRPr lang="pl-PL" dirty="0"/>
          </a:p>
          <a:p>
            <a:r>
              <a:rPr lang="pl-PL" dirty="0"/>
              <a:t>Chrześcijaństwo </a:t>
            </a:r>
            <a:r>
              <a:rPr lang="mr-IN" dirty="0"/>
              <a:t>–</a:t>
            </a:r>
            <a:r>
              <a:rPr lang="pl-PL" dirty="0"/>
              <a:t> niebieskie </a:t>
            </a:r>
          </a:p>
          <a:p>
            <a:r>
              <a:rPr lang="pl-PL" dirty="0"/>
              <a:t>Żydzi </a:t>
            </a:r>
            <a:r>
              <a:rPr lang="mr-IN" dirty="0"/>
              <a:t>–</a:t>
            </a:r>
            <a:r>
              <a:rPr lang="pl-PL" dirty="0"/>
              <a:t> zielone</a:t>
            </a:r>
          </a:p>
          <a:p>
            <a:r>
              <a:rPr lang="pl-PL" dirty="0"/>
              <a:t>Muzułmanie </a:t>
            </a:r>
            <a:r>
              <a:rPr lang="mr-IN" dirty="0"/>
              <a:t>–</a:t>
            </a:r>
            <a:r>
              <a:rPr lang="pl-PL" dirty="0"/>
              <a:t> zielone, ale inne</a:t>
            </a:r>
          </a:p>
        </p:txBody>
      </p:sp>
    </p:spTree>
    <p:extLst>
      <p:ext uri="{BB962C8B-B14F-4D97-AF65-F5344CB8AC3E}">
        <p14:creationId xmlns:p14="http://schemas.microsoft.com/office/powerpoint/2010/main" val="5032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Podział rzeczywistości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4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Czynienie uczniów z narodów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Żydzi</a:t>
            </a:r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Muzułmanie</a:t>
            </a:r>
          </a:p>
        </p:txBody>
      </p:sp>
      <p:sp>
        <p:nvSpPr>
          <p:cNvPr id="24" name="Strzałka w prawo 23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prawo 24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38" name="Strzałka w prawo 37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8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2060</Words>
  <Application>Microsoft Macintosh PowerPoint</Application>
  <PresentationFormat>Pokaz na ekranie (4:3)</PresentationFormat>
  <Paragraphs>1029</Paragraphs>
  <Slides>106</Slides>
  <Notes>83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106</vt:i4>
      </vt:variant>
    </vt:vector>
  </HeadingPairs>
  <TitlesOfParts>
    <vt:vector size="111" baseType="lpstr">
      <vt:lpstr>Calibri</vt:lpstr>
      <vt:lpstr>Mangal</vt:lpstr>
      <vt:lpstr>Wingdings</vt:lpstr>
      <vt:lpstr>Arial</vt:lpstr>
      <vt:lpstr>Motyw pakietu Office</vt:lpstr>
      <vt:lpstr>Morfologia chrześcijaństwa w przestrzeni 2D</vt:lpstr>
      <vt:lpstr>Inspiracja</vt:lpstr>
      <vt:lpstr>Inspiracja #1 – proces …      … i jego brak     w grupkach      Odwykowych w ‘2014</vt:lpstr>
      <vt:lpstr>Inspiracja #2 – realność      na rysunku Bogdana</vt:lpstr>
      <vt:lpstr>Jesień 2017 - potrzeba i zadanie</vt:lpstr>
      <vt:lpstr>Rysunek #3 - luty ‘2018   ćwiczę sobie grafikę w SVG</vt:lpstr>
      <vt:lpstr>Wersja kolejna - marzec ‘2018 praca z Weroniką i Krzysiem w Krakowie</vt:lpstr>
      <vt:lpstr>Idea</vt:lpstr>
      <vt:lpstr>Wszystko poza atomem można podzielić.    Atomy ponoć też, choć ...</vt:lpstr>
      <vt:lpstr>Głowna idea: analiza i podział wszystkiego w dwóch wymiarach</vt:lpstr>
      <vt:lpstr>Podział widoczny dla świata</vt:lpstr>
      <vt:lpstr>Podział widoczny dla ducha</vt:lpstr>
      <vt:lpstr>Głowna idea: analiza i podział  wszystkiego w dwóch wymiarach</vt:lpstr>
      <vt:lpstr>Morfologia</vt:lpstr>
      <vt:lpstr>Kościół    i jego służba jednania</vt:lpstr>
      <vt:lpstr>Na początku … (Gen 1:1)</vt:lpstr>
      <vt:lpstr>Problem z grzechem</vt:lpstr>
      <vt:lpstr>Podział świata: zgubione-odkupione</vt:lpstr>
      <vt:lpstr>Metahistoria</vt:lpstr>
      <vt:lpstr>Inne słowa opisujące zbiory</vt:lpstr>
      <vt:lpstr>Inne słowa opisujące zbiory</vt:lpstr>
      <vt:lpstr>Proces pojednania z Bogiem</vt:lpstr>
      <vt:lpstr>Zadanie kościoła: wezwanie do pojednania</vt:lpstr>
      <vt:lpstr>Wielkie Posłannictwo!  Czynienie uczniów     jako metoda Mistrza.</vt:lpstr>
      <vt:lpstr>Wielkie Posłannictwo – Mt 28:18-20 pt </vt:lpstr>
      <vt:lpstr>Zadanie uczynić uczniów    spośród wszystkich narodów</vt:lpstr>
      <vt:lpstr>Podział świata: zgubione-odkupione to nasz podział świata! Tym żyjemy!</vt:lpstr>
      <vt:lpstr>Podział widoczny dla świata  i przez świat proponowany.</vt:lpstr>
      <vt:lpstr>Podział widoczny dla ducha    Tym żyjemy, to czujemy.</vt:lpstr>
      <vt:lpstr>Podział widoczny dla ducha</vt:lpstr>
      <vt:lpstr>Podział widoczny dla świata</vt:lpstr>
      <vt:lpstr>Podział wg świata:  chrześcijanie i … ?</vt:lpstr>
      <vt:lpstr>Chrześcijanin – czyje to pojęcie?</vt:lpstr>
      <vt:lpstr>Różne, światowe kryteria podziału</vt:lpstr>
      <vt:lpstr>Różne, światowe kryteria podziału</vt:lpstr>
      <vt:lpstr>Podział wg świata</vt:lpstr>
      <vt:lpstr>Podział wg świata,     który chce nas zwieść!</vt:lpstr>
      <vt:lpstr>Podział wg świata, który chce nas zwieść, więc się bronimy pojęciem ….</vt:lpstr>
      <vt:lpstr>Przestrzeń ducha</vt:lpstr>
      <vt:lpstr>Superpozycja dwóch przestrzeni</vt:lpstr>
      <vt:lpstr>Zadanie kościoła – udział w jednaniu</vt:lpstr>
      <vt:lpstr>Kościół…. ten prawdziwy,     pszenica nie kąkol!</vt:lpstr>
      <vt:lpstr>Kościół…. ten prawdziwy,     pszenica nie kąkol!</vt:lpstr>
      <vt:lpstr>Zadanie kościoła – czynienie uczniów</vt:lpstr>
      <vt:lpstr>Dwa wymiary ortogonalne kryteria podziałów</vt:lpstr>
      <vt:lpstr>Synteza mojego modelu</vt:lpstr>
      <vt:lpstr>Normalna ścieżka</vt:lpstr>
      <vt:lpstr>Wzywamy: pojednajcie się z Bogiem!</vt:lpstr>
      <vt:lpstr>Nowonarodzone to niemowlaki</vt:lpstr>
      <vt:lpstr>Niemowlaki, potem dzieci …</vt:lpstr>
      <vt:lpstr>Cel - dojrzałość</vt:lpstr>
      <vt:lpstr>Człowiek duchowy</vt:lpstr>
      <vt:lpstr>Trudna nauka    o trzech rodzajach ludzi</vt:lpstr>
      <vt:lpstr>1Kor 2:10-3:3 pt</vt:lpstr>
      <vt:lpstr>Pojęcia, których używam … i linki do Blue Letter Biblie</vt:lpstr>
      <vt:lpstr>Trzy rodzaje ludzi wg 1Kor2:14-3:3</vt:lpstr>
      <vt:lpstr>Człowiek zmysłowy, człowiek duchowy w UBG – tu jest problem!</vt:lpstr>
      <vt:lpstr>Człowiek zmysłowy, człowiek duchowy w EIB</vt:lpstr>
      <vt:lpstr>Człowiek duchowy</vt:lpstr>
      <vt:lpstr>Człowiek cielesny</vt:lpstr>
      <vt:lpstr>Problematyczna ścieżka</vt:lpstr>
      <vt:lpstr>Wzywamy: pojednajcie się z Bogiem!</vt:lpstr>
      <vt:lpstr>Niemowlaki są cielesne … ale to jest ich przywilej!</vt:lpstr>
      <vt:lpstr>Dzieci….. – też mają swoje przywileje</vt:lpstr>
      <vt:lpstr>Wyrośnięte dzieci to ”ociężali” </vt:lpstr>
      <vt:lpstr>„Ociężali” to cieleśni</vt:lpstr>
      <vt:lpstr>Cieleśni zwiedzeni (przez kogo?)</vt:lpstr>
      <vt:lpstr>Problem: Fałszywi bracia</vt:lpstr>
      <vt:lpstr>Współpraca: Fałszywi bracia i cieleśni</vt:lpstr>
      <vt:lpstr>Paweł w Milecie do starszych z Efezu</vt:lpstr>
      <vt:lpstr>Pan Jezus o fałszywych…</vt:lpstr>
      <vt:lpstr>Współpraca cielesnych     ze zmysłowymi. Fałszywi bracia     i bracia cieleśni. Napięcia w Kościele</vt:lpstr>
      <vt:lpstr>Współpraca: Fałszywi bracia i cieleśni</vt:lpstr>
      <vt:lpstr>Frakcje</vt:lpstr>
      <vt:lpstr>Napięcia</vt:lpstr>
      <vt:lpstr>Co jeszcze wytrzyma ten model?</vt:lpstr>
      <vt:lpstr>Zjawisko – Żydzi mesjańscy</vt:lpstr>
      <vt:lpstr>Zjawisko – ukryte w Islamie</vt:lpstr>
      <vt:lpstr>Ale to tylko model,  rzeczywistością jest Chrystus!</vt:lpstr>
      <vt:lpstr>Co mam mówić?</vt:lpstr>
      <vt:lpstr>Komunikaty do grup</vt:lpstr>
      <vt:lpstr>Komunikaty</vt:lpstr>
      <vt:lpstr>Kończymy?</vt:lpstr>
      <vt:lpstr>Synteza</vt:lpstr>
      <vt:lpstr>Co zapamiętać?</vt:lpstr>
      <vt:lpstr>Co i do kogo?</vt:lpstr>
      <vt:lpstr>Co i do kogo? Więcej wariantów.</vt:lpstr>
      <vt:lpstr>Pytania, dyskusja</vt:lpstr>
      <vt:lpstr>Modlitwa św. Pawła</vt:lpstr>
      <vt:lpstr>Koniec</vt:lpstr>
      <vt:lpstr>Notatki ROBOCZE</vt:lpstr>
      <vt:lpstr>Lista obrazków</vt:lpstr>
      <vt:lpstr>Produkty wyjściowe przemyśleń</vt:lpstr>
      <vt:lpstr>Slajdy ROBOCZE Kolorowanki i style</vt:lpstr>
      <vt:lpstr>Kolory potrzebne w prezentacji</vt:lpstr>
      <vt:lpstr>Gradienty kolorów</vt:lpstr>
      <vt:lpstr>Podział rzeczywistości</vt:lpstr>
      <vt:lpstr>Czynienie uczniów z narodów</vt:lpstr>
      <vt:lpstr>A jak widzi to świat</vt:lpstr>
      <vt:lpstr>A jak widzi to świat</vt:lpstr>
      <vt:lpstr>Wszystkie obiekty – po dodaniu obiektu duplikować slajd i tytuł</vt:lpstr>
      <vt:lpstr>Wszystkie obiekty – po dodaniu obiektu duplikować slajd i tytuł</vt:lpstr>
      <vt:lpstr>Poprawiona wersja Bartka</vt:lpstr>
      <vt:lpstr>WSZYSTKIE OBIEKTY !!!!!!</vt:lpstr>
      <vt:lpstr>….</vt:lpstr>
      <vt:lpstr>Paleta barw używa w prezentacji https://flatuicolors.com/palette/us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124</cp:revision>
  <cp:lastPrinted>2018-03-21T09:25:20Z</cp:lastPrinted>
  <dcterms:created xsi:type="dcterms:W3CDTF">2018-02-27T09:59:20Z</dcterms:created>
  <dcterms:modified xsi:type="dcterms:W3CDTF">2018-07-25T10:46:11Z</dcterms:modified>
</cp:coreProperties>
</file>